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DDDBCF"/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C9C8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4C8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878889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7888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DBDBD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8F2817"/>
              </a:solidFill>
              <a:prstDash val="solid"/>
              <a:miter lim="400000"/>
            </a:ln>
          </a:bottom>
          <a:insideH>
            <a:ln w="12700" cap="flat">
              <a:solidFill>
                <a:srgbClr val="8F281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8341D"/>
          </a:solidFill>
        </a:fill>
      </a:tcStyle>
    </a:firstRow>
  </a:tblStyle>
  <a:tblStyle styleId="{C7B018BB-80A7-4F77-B60F-C8B233D01FF8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EE0"/>
          </a:solidFill>
        </a:fill>
      </a:tcStyle>
    </a:wholeTbl>
    <a:band2H>
      <a:tcTxStyle/>
      <a:tcStyle>
        <a:tcBdr/>
        <a:fill>
          <a:solidFill>
            <a:srgbClr val="F0EEE0">
              <a:alpha val="93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solidFill>
                <a:srgbClr val="5F5857"/>
              </a:solidFill>
              <a:prstDash val="solid"/>
              <a:miter lim="400000"/>
            </a:ln>
          </a:left>
          <a:right>
            <a:ln w="25400" cap="flat">
              <a:solidFill>
                <a:srgbClr val="AC9C88"/>
              </a:solidFill>
              <a:prstDash val="solid"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F5857"/>
              </a:solidFill>
              <a:prstDash val="solid"/>
              <a:miter lim="400000"/>
            </a:ln>
          </a:bottom>
          <a:insideH>
            <a:ln w="12700" cap="flat">
              <a:solidFill>
                <a:srgbClr val="97231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F585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1401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EE0"/>
          </a:solidFill>
        </a:fill>
      </a:tcStyle>
    </a:wholeTbl>
    <a:band2H>
      <a:tcTxStyle/>
      <a:tcStyle>
        <a:tcBdr/>
        <a:fill>
          <a:solidFill>
            <a:srgbClr val="F0EEE0">
              <a:alpha val="93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4C8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2912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4AA2A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58585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6B5C3">
              <a:alpha val="14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9F9F9F"/>
              </a:solidFill>
              <a:prstDash val="solid"/>
              <a:miter lim="400000"/>
            </a:ln>
          </a:left>
          <a:right>
            <a:ln w="12700" cap="flat">
              <a:solidFill>
                <a:srgbClr val="9F9F9F"/>
              </a:solidFill>
              <a:prstDash val="solid"/>
              <a:miter lim="400000"/>
            </a:ln>
          </a:right>
          <a:top>
            <a:ln w="12700" cap="flat">
              <a:solidFill>
                <a:srgbClr val="9F9F9F"/>
              </a:solidFill>
              <a:prstDash val="solid"/>
              <a:miter lim="400000"/>
            </a:ln>
          </a:top>
          <a:bottom>
            <a:ln w="12700" cap="flat">
              <a:solidFill>
                <a:srgbClr val="9F9F9F"/>
              </a:solidFill>
              <a:prstDash val="solid"/>
              <a:miter lim="400000"/>
            </a:ln>
          </a:bottom>
          <a:insideH>
            <a:ln w="12700" cap="flat">
              <a:solidFill>
                <a:srgbClr val="9F9F9F"/>
              </a:solidFill>
              <a:prstDash val="solid"/>
              <a:miter lim="400000"/>
            </a:ln>
          </a:insideH>
          <a:insideV>
            <a:ln w="12700" cap="flat">
              <a:solidFill>
                <a:srgbClr val="9F9F9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979">
              <a:alpha val="38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ABABA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25A5D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B8B8B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25A5D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B8B8B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979">
              <a:alpha val="25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358" y="-67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8" name="Shape 18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277748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943100"/>
            <a:ext cx="10464800" cy="2997200"/>
          </a:xfrm>
          <a:prstGeom prst="rect">
            <a:avLst/>
          </a:prstGeom>
        </p:spPr>
        <p:txBody>
          <a:bodyPr anchor="b"/>
          <a:lstStyle>
            <a:lvl1pPr>
              <a:defRPr sz="6400" spc="-128"/>
            </a:lvl1pPr>
          </a:lstStyle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218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FontTx/>
              <a:buNone/>
              <a:defRPr sz="2400"/>
            </a:lvl1pPr>
            <a:lvl2pPr marL="0" indent="228600" algn="ctr">
              <a:spcBef>
                <a:spcPts val="0"/>
              </a:spcBef>
              <a:buSzTx/>
              <a:buFontTx/>
              <a:buNone/>
              <a:defRPr sz="2400"/>
            </a:lvl2pPr>
            <a:lvl3pPr marL="0" indent="457200" algn="ctr">
              <a:spcBef>
                <a:spcPts val="0"/>
              </a:spcBef>
              <a:buSzTx/>
              <a:buFontTx/>
              <a:buNone/>
              <a:defRPr sz="2400"/>
            </a:lvl3pPr>
            <a:lvl4pPr marL="0" indent="685800" algn="ctr">
              <a:spcBef>
                <a:spcPts val="0"/>
              </a:spcBef>
              <a:buSzTx/>
              <a:buFontTx/>
              <a:buNone/>
              <a:defRPr sz="2400"/>
            </a:lvl4pPr>
            <a:lvl5pPr marL="0" indent="914400" algn="ctr">
              <a:spcBef>
                <a:spcPts val="0"/>
              </a:spcBef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xfrm>
            <a:off x="6305296" y="9017000"/>
            <a:ext cx="406909" cy="3808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647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200"/>
              </a:spcBef>
              <a:buSzTx/>
              <a:buFontTx/>
              <a:buNone/>
              <a:defRPr sz="3600">
                <a:solidFill>
                  <a:srgbClr val="222222"/>
                </a:solidFill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quarter" idx="14"/>
          </p:nvPr>
        </p:nvSpPr>
        <p:spPr>
          <a:xfrm>
            <a:off x="1270000" y="4241800"/>
            <a:ext cx="10464800" cy="736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20000"/>
              </a:lnSpc>
              <a:buSzTx/>
              <a:buFontTx/>
              <a:buNone/>
              <a:defRPr sz="4200" b="1" spc="-126">
                <a:latin typeface="+mn-lt"/>
                <a:ea typeface="+mn-ea"/>
                <a:cs typeface="+mn-cs"/>
                <a:sym typeface="Superclarendon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- Alt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- Alt 2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chalk_line_10x7.png"/>
          <p:cNvPicPr>
            <a:picLocks/>
          </p:cNvPicPr>
          <p:nvPr/>
        </p:nvPicPr>
        <p:blipFill>
          <a:blip r:embed="rId3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00" y="355600"/>
            <a:ext cx="12217400" cy="8775700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xfrm>
            <a:off x="901700" y="635000"/>
            <a:ext cx="11201400" cy="171450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80000"/>
              </a:lnSpc>
              <a:defRPr cap="all" spc="384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Title Text</a:t>
            </a:r>
          </a:p>
        </p:txBody>
      </p:sp>
      <p:sp>
        <p:nvSpPr>
          <p:cNvPr id="143" name="Shape 143"/>
          <p:cNvSpPr>
            <a:spLocks noGrp="1"/>
          </p:cNvSpPr>
          <p:nvPr>
            <p:ph type="body" idx="1"/>
          </p:nvPr>
        </p:nvSpPr>
        <p:spPr>
          <a:xfrm>
            <a:off x="901700" y="2603500"/>
            <a:ext cx="11201400" cy="5969000"/>
          </a:xfrm>
          <a:prstGeom prst="rect">
            <a:avLst/>
          </a:prstGeom>
        </p:spPr>
        <p:txBody>
          <a:bodyPr/>
          <a:lstStyle>
            <a:lvl1pPr marL="444500" indent="-444500">
              <a:spcBef>
                <a:spcPts val="3200"/>
              </a:spcBef>
              <a:buSzPct val="75000"/>
              <a:buFontTx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indent="-444500">
              <a:spcBef>
                <a:spcPts val="3200"/>
              </a:spcBef>
              <a:buSzPct val="75000"/>
              <a:buFontTx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indent="-444500">
              <a:spcBef>
                <a:spcPts val="3200"/>
              </a:spcBef>
              <a:buSzPct val="75000"/>
              <a:buFontTx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indent="-444500">
              <a:spcBef>
                <a:spcPts val="3200"/>
              </a:spcBef>
              <a:buSzPct val="75000"/>
              <a:buFontTx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indent="-444500">
              <a:spcBef>
                <a:spcPts val="3200"/>
              </a:spcBef>
              <a:buSzPct val="75000"/>
              <a:buFontTx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4" name="Shape 144"/>
          <p:cNvSpPr>
            <a:spLocks noGrp="1"/>
          </p:cNvSpPr>
          <p:nvPr>
            <p:ph type="sldNum" sz="quarter" idx="2"/>
          </p:nvPr>
        </p:nvSpPr>
        <p:spPr>
          <a:xfrm>
            <a:off x="6299199" y="9258300"/>
            <a:ext cx="409652" cy="419100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chalk_line_10x7.png"/>
          <p:cNvPicPr>
            <a:picLocks/>
          </p:cNvPicPr>
          <p:nvPr/>
        </p:nvPicPr>
        <p:blipFill>
          <a:blip r:embed="rId3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00" y="355600"/>
            <a:ext cx="12217400" cy="8775700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hape 152"/>
          <p:cNvSpPr>
            <a:spLocks noGrp="1"/>
          </p:cNvSpPr>
          <p:nvPr>
            <p:ph type="body" idx="1"/>
          </p:nvPr>
        </p:nvSpPr>
        <p:spPr>
          <a:xfrm>
            <a:off x="901700" y="1727200"/>
            <a:ext cx="11201400" cy="6286500"/>
          </a:xfrm>
          <a:prstGeom prst="rect">
            <a:avLst/>
          </a:prstGeom>
        </p:spPr>
        <p:txBody>
          <a:bodyPr/>
          <a:lstStyle>
            <a:lvl1pPr marL="444500" indent="-444500">
              <a:spcBef>
                <a:spcPts val="3200"/>
              </a:spcBef>
              <a:buSzPct val="75000"/>
              <a:buFontTx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indent="-444500">
              <a:spcBef>
                <a:spcPts val="3200"/>
              </a:spcBef>
              <a:buSzPct val="75000"/>
              <a:buFontTx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indent="-444500">
              <a:spcBef>
                <a:spcPts val="3200"/>
              </a:spcBef>
              <a:buSzPct val="75000"/>
              <a:buFontTx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indent="-444500">
              <a:spcBef>
                <a:spcPts val="3200"/>
              </a:spcBef>
              <a:buSzPct val="75000"/>
              <a:buFontTx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indent="-444500">
              <a:spcBef>
                <a:spcPts val="3200"/>
              </a:spcBef>
              <a:buSzPct val="75000"/>
              <a:buFontTx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3" name="Shape 153"/>
          <p:cNvSpPr>
            <a:spLocks noGrp="1"/>
          </p:cNvSpPr>
          <p:nvPr>
            <p:ph type="sldNum" sz="quarter" idx="2"/>
          </p:nvPr>
        </p:nvSpPr>
        <p:spPr>
          <a:xfrm>
            <a:off x="6299199" y="9258300"/>
            <a:ext cx="409652" cy="419100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chalk_line_10x7.png"/>
          <p:cNvPicPr>
            <a:picLocks/>
          </p:cNvPicPr>
          <p:nvPr/>
        </p:nvPicPr>
        <p:blipFill>
          <a:blip r:embed="rId3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00" y="355600"/>
            <a:ext cx="12217400" cy="8775700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Shape 161"/>
          <p:cNvSpPr>
            <a:spLocks noGrp="1"/>
          </p:cNvSpPr>
          <p:nvPr>
            <p:ph type="pic" sz="half" idx="13"/>
          </p:nvPr>
        </p:nvSpPr>
        <p:spPr>
          <a:xfrm>
            <a:off x="6451600" y="1066800"/>
            <a:ext cx="5626100" cy="7632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62" name="Shape 162"/>
          <p:cNvSpPr>
            <a:spLocks noGrp="1"/>
          </p:cNvSpPr>
          <p:nvPr>
            <p:ph type="title"/>
          </p:nvPr>
        </p:nvSpPr>
        <p:spPr>
          <a:xfrm>
            <a:off x="901700" y="927100"/>
            <a:ext cx="5080000" cy="41021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0000"/>
              </a:lnSpc>
              <a:defRPr cap="all" spc="384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Title Text</a:t>
            </a:r>
          </a:p>
        </p:txBody>
      </p:sp>
      <p:sp>
        <p:nvSpPr>
          <p:cNvPr id="163" name="Shape 163"/>
          <p:cNvSpPr>
            <a:spLocks noGrp="1"/>
          </p:cNvSpPr>
          <p:nvPr>
            <p:ph type="body" sz="quarter" idx="1"/>
          </p:nvPr>
        </p:nvSpPr>
        <p:spPr>
          <a:xfrm>
            <a:off x="901700" y="5029200"/>
            <a:ext cx="5080000" cy="3683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0" indent="228600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0" indent="457200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0" indent="685800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0" indent="914400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4" name="Shape 164"/>
          <p:cNvSpPr>
            <a:spLocks noGrp="1"/>
          </p:cNvSpPr>
          <p:nvPr>
            <p:ph type="sldNum" sz="quarter" idx="2"/>
          </p:nvPr>
        </p:nvSpPr>
        <p:spPr>
          <a:xfrm>
            <a:off x="6303924" y="9258300"/>
            <a:ext cx="409652" cy="419100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xfrm>
            <a:off x="1104900" y="571500"/>
            <a:ext cx="10795000" cy="2362200"/>
          </a:xfrm>
          <a:prstGeom prst="rect">
            <a:avLst/>
          </a:prstGeom>
        </p:spPr>
        <p:txBody>
          <a:bodyPr/>
          <a:lstStyle>
            <a:lvl1pPr>
              <a:defRPr sz="7600" b="0" spc="0">
                <a:solidFill>
                  <a:srgbClr val="85604A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r>
              <a:t>Title Text</a:t>
            </a:r>
          </a:p>
        </p:txBody>
      </p:sp>
      <p:sp>
        <p:nvSpPr>
          <p:cNvPr id="172" name="Shape 172"/>
          <p:cNvSpPr>
            <a:spLocks noGrp="1"/>
          </p:cNvSpPr>
          <p:nvPr>
            <p:ph type="body" idx="1"/>
          </p:nvPr>
        </p:nvSpPr>
        <p:spPr>
          <a:xfrm>
            <a:off x="1104900" y="3022600"/>
            <a:ext cx="10795000" cy="57150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200"/>
              </a:spcBef>
              <a:buClr>
                <a:srgbClr val="9A7865"/>
              </a:buClr>
              <a:buSzPct val="40000"/>
              <a:buFont typeface="Georgia"/>
              <a:buBlip>
                <a:blip r:embed="rId3"/>
              </a:buBlip>
              <a:defRPr sz="3600">
                <a:solidFill>
                  <a:srgbClr val="625B48"/>
                </a:solidFill>
                <a:latin typeface="Didot"/>
                <a:ea typeface="Didot"/>
                <a:cs typeface="Didot"/>
                <a:sym typeface="Didot"/>
              </a:defRPr>
            </a:lvl1pPr>
            <a:lvl2pPr marL="762000" indent="-381000">
              <a:spcBef>
                <a:spcPts val="3200"/>
              </a:spcBef>
              <a:buClr>
                <a:srgbClr val="9A7865"/>
              </a:buClr>
              <a:buSzPct val="40000"/>
              <a:buFont typeface="Georgia"/>
              <a:buBlip>
                <a:blip r:embed="rId3"/>
              </a:buBlip>
              <a:defRPr sz="3600">
                <a:solidFill>
                  <a:srgbClr val="625B48"/>
                </a:solidFill>
                <a:latin typeface="Didot"/>
                <a:ea typeface="Didot"/>
                <a:cs typeface="Didot"/>
                <a:sym typeface="Didot"/>
              </a:defRPr>
            </a:lvl2pPr>
            <a:lvl3pPr marL="1143000" indent="-381000">
              <a:spcBef>
                <a:spcPts val="3200"/>
              </a:spcBef>
              <a:buClr>
                <a:srgbClr val="9A7865"/>
              </a:buClr>
              <a:buSzPct val="40000"/>
              <a:buFont typeface="Georgia"/>
              <a:buBlip>
                <a:blip r:embed="rId3"/>
              </a:buBlip>
              <a:defRPr sz="3600">
                <a:solidFill>
                  <a:srgbClr val="625B48"/>
                </a:solidFill>
                <a:latin typeface="Didot"/>
                <a:ea typeface="Didot"/>
                <a:cs typeface="Didot"/>
                <a:sym typeface="Didot"/>
              </a:defRPr>
            </a:lvl3pPr>
            <a:lvl4pPr marL="1524000" indent="-381000">
              <a:spcBef>
                <a:spcPts val="3200"/>
              </a:spcBef>
              <a:buClr>
                <a:srgbClr val="9A7865"/>
              </a:buClr>
              <a:buSzPct val="40000"/>
              <a:buFont typeface="Georgia"/>
              <a:buBlip>
                <a:blip r:embed="rId3"/>
              </a:buBlip>
              <a:defRPr sz="3600">
                <a:solidFill>
                  <a:srgbClr val="625B48"/>
                </a:solidFill>
                <a:latin typeface="Didot"/>
                <a:ea typeface="Didot"/>
                <a:cs typeface="Didot"/>
                <a:sym typeface="Didot"/>
              </a:defRPr>
            </a:lvl4pPr>
            <a:lvl5pPr marL="1905000" indent="-381000">
              <a:spcBef>
                <a:spcPts val="3200"/>
              </a:spcBef>
              <a:buClr>
                <a:srgbClr val="9A7865"/>
              </a:buClr>
              <a:buSzPct val="40000"/>
              <a:buFont typeface="Georgia"/>
              <a:buBlip>
                <a:blip r:embed="rId3"/>
              </a:buBlip>
              <a:defRPr sz="3600">
                <a:solidFill>
                  <a:srgbClr val="625B48"/>
                </a:solidFill>
                <a:latin typeface="Didot"/>
                <a:ea typeface="Didot"/>
                <a:cs typeface="Didot"/>
                <a:sym typeface="Dido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3" name="Shape 173"/>
          <p:cNvSpPr>
            <a:spLocks noGrp="1"/>
          </p:cNvSpPr>
          <p:nvPr>
            <p:ph type="sldNum" sz="quarter" idx="2"/>
          </p:nvPr>
        </p:nvSpPr>
        <p:spPr>
          <a:xfrm>
            <a:off x="6311798" y="9321800"/>
            <a:ext cx="368504" cy="3750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1573F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81" name="Shape 181"/>
          <p:cNvSpPr>
            <a:spLocks noGrp="1"/>
          </p:cNvSpPr>
          <p:nvPr>
            <p:ph type="sldNum" sz="quarter" idx="2"/>
          </p:nvPr>
        </p:nvSpPr>
        <p:spPr>
          <a:xfrm>
            <a:off x="6324599" y="9258300"/>
            <a:ext cx="342901" cy="4064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圖片 19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34473" y="8193634"/>
            <a:ext cx="3457771" cy="71843"/>
          </a:xfrm>
          <a:prstGeom prst="rect">
            <a:avLst/>
          </a:prstGeom>
        </p:spPr>
      </p:pic>
      <p:sp>
        <p:nvSpPr>
          <p:cNvPr id="22" name="Shape 22"/>
          <p:cNvSpPr>
            <a:spLocks noGrp="1"/>
          </p:cNvSpPr>
          <p:nvPr>
            <p:ph type="pic" idx="13"/>
          </p:nvPr>
        </p:nvSpPr>
        <p:spPr>
          <a:xfrm>
            <a:off x="387350" y="400050"/>
            <a:ext cx="12217400" cy="626728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635000" y="6845300"/>
            <a:ext cx="11734800" cy="1219200"/>
          </a:xfrm>
          <a:prstGeom prst="rect">
            <a:avLst/>
          </a:prstGeom>
        </p:spPr>
        <p:txBody>
          <a:bodyPr anchor="b"/>
          <a:lstStyle>
            <a:lvl1pPr>
              <a:defRPr sz="6400" spc="-128"/>
            </a:lvl1pPr>
          </a:lstStyle>
          <a:p>
            <a:r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sz="quarter" idx="1"/>
          </p:nvPr>
        </p:nvSpPr>
        <p:spPr>
          <a:xfrm>
            <a:off x="635000" y="8318500"/>
            <a:ext cx="11734800" cy="876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FontTx/>
              <a:buNone/>
              <a:defRPr sz="2400"/>
            </a:lvl1pPr>
            <a:lvl2pPr marL="0" indent="228600" algn="ctr">
              <a:spcBef>
                <a:spcPts val="0"/>
              </a:spcBef>
              <a:buSzTx/>
              <a:buFontTx/>
              <a:buNone/>
              <a:defRPr sz="2400"/>
            </a:lvl2pPr>
            <a:lvl3pPr marL="0" indent="457200" algn="ctr">
              <a:spcBef>
                <a:spcPts val="0"/>
              </a:spcBef>
              <a:buSzTx/>
              <a:buFontTx/>
              <a:buNone/>
              <a:defRPr sz="2400"/>
            </a:lvl3pPr>
            <a:lvl4pPr marL="0" indent="685800" algn="ctr">
              <a:spcBef>
                <a:spcPts val="0"/>
              </a:spcBef>
              <a:buSzTx/>
              <a:buFontTx/>
              <a:buNone/>
              <a:defRPr sz="2400"/>
            </a:lvl4pPr>
            <a:lvl5pPr marL="0" indent="914400" algn="ctr">
              <a:spcBef>
                <a:spcPts val="0"/>
              </a:spcBef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1270000" y="3505200"/>
            <a:ext cx="10464800" cy="2730500"/>
          </a:xfrm>
          <a:prstGeom prst="rect">
            <a:avLst/>
          </a:prstGeom>
        </p:spPr>
        <p:txBody>
          <a:bodyPr/>
          <a:lstStyle>
            <a:lvl1pPr>
              <a:defRPr sz="6400" spc="-128"/>
            </a:lvl1pPr>
          </a:lstStyle>
          <a:p>
            <a:r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圖片 39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6047" y="5082129"/>
            <a:ext cx="4512624" cy="71843"/>
          </a:xfrm>
          <a:prstGeom prst="rect">
            <a:avLst/>
          </a:prstGeom>
        </p:spPr>
      </p:pic>
      <p:sp>
        <p:nvSpPr>
          <p:cNvPr id="42" name="Shape 42"/>
          <p:cNvSpPr>
            <a:spLocks noGrp="1"/>
          </p:cNvSpPr>
          <p:nvPr>
            <p:ph type="pic" sz="half" idx="13"/>
          </p:nvPr>
        </p:nvSpPr>
        <p:spPr>
          <a:xfrm>
            <a:off x="6807200" y="762000"/>
            <a:ext cx="5334000" cy="8229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762000" y="774700"/>
            <a:ext cx="5588000" cy="41021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sz="quarter" idx="1"/>
          </p:nvPr>
        </p:nvSpPr>
        <p:spPr>
          <a:xfrm>
            <a:off x="762000" y="5372100"/>
            <a:ext cx="5588000" cy="3619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FontTx/>
              <a:buNone/>
              <a:defRPr sz="2400"/>
            </a:lvl1pPr>
            <a:lvl2pPr marL="0" indent="228600" algn="ctr">
              <a:spcBef>
                <a:spcPts val="0"/>
              </a:spcBef>
              <a:buSzTx/>
              <a:buFontTx/>
              <a:buNone/>
              <a:defRPr sz="2400"/>
            </a:lvl2pPr>
            <a:lvl3pPr marL="0" indent="457200" algn="ctr">
              <a:spcBef>
                <a:spcPts val="0"/>
              </a:spcBef>
              <a:buSzTx/>
              <a:buFontTx/>
              <a:buNone/>
              <a:defRPr sz="2400"/>
            </a:lvl3pPr>
            <a:lvl4pPr marL="0" indent="685800" algn="ctr">
              <a:spcBef>
                <a:spcPts val="0"/>
              </a:spcBef>
              <a:buSzTx/>
              <a:buFontTx/>
              <a:buNone/>
              <a:defRPr sz="2400"/>
            </a:lvl4pPr>
            <a:lvl5pPr marL="0" indent="914400" algn="ctr">
              <a:spcBef>
                <a:spcPts val="0"/>
              </a:spcBef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圖片 51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0083" y="2732634"/>
            <a:ext cx="10908152" cy="71905"/>
          </a:xfrm>
          <a:prstGeom prst="rect">
            <a:avLst/>
          </a:prstGeom>
        </p:spPr>
      </p:pic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圖片 61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0083" y="2732634"/>
            <a:ext cx="10908152" cy="71905"/>
          </a:xfrm>
          <a:prstGeom prst="rect">
            <a:avLst/>
          </a:prstGeom>
        </p:spPr>
      </p:pic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5" name="Shape 65"/>
          <p:cNvSpPr>
            <a:spLocks noGrp="1"/>
          </p:cNvSpPr>
          <p:nvPr>
            <p:ph type="body" idx="1"/>
          </p:nvPr>
        </p:nvSpPr>
        <p:spPr>
          <a:xfrm>
            <a:off x="1270000" y="3263900"/>
            <a:ext cx="10464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圖片 72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0083" y="2732634"/>
            <a:ext cx="10908152" cy="71905"/>
          </a:xfrm>
          <a:prstGeom prst="rect">
            <a:avLst/>
          </a:prstGeom>
        </p:spPr>
      </p:pic>
      <p:sp>
        <p:nvSpPr>
          <p:cNvPr id="75" name="Shape 75"/>
          <p:cNvSpPr>
            <a:spLocks noGrp="1"/>
          </p:cNvSpPr>
          <p:nvPr>
            <p:ph type="pic" sz="half" idx="13"/>
          </p:nvPr>
        </p:nvSpPr>
        <p:spPr>
          <a:xfrm>
            <a:off x="1181100" y="3380452"/>
            <a:ext cx="5461000" cy="5308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7" name="Shape 77"/>
          <p:cNvSpPr>
            <a:spLocks noGrp="1"/>
          </p:cNvSpPr>
          <p:nvPr>
            <p:ph type="body" sz="half" idx="1"/>
          </p:nvPr>
        </p:nvSpPr>
        <p:spPr>
          <a:xfrm>
            <a:off x="7200900" y="3340100"/>
            <a:ext cx="4826000" cy="5384800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3000"/>
              </a:spcBef>
              <a:buBlip>
                <a:blip r:embed="rId3"/>
              </a:buBlip>
              <a:defRPr sz="2600"/>
            </a:lvl1pPr>
            <a:lvl2pPr marL="914400" indent="-457200">
              <a:spcBef>
                <a:spcPts val="3000"/>
              </a:spcBef>
              <a:buBlip>
                <a:blip r:embed="rId3"/>
              </a:buBlip>
              <a:defRPr sz="2600"/>
            </a:lvl2pPr>
            <a:lvl3pPr marL="1371600" indent="-457200">
              <a:spcBef>
                <a:spcPts val="3000"/>
              </a:spcBef>
              <a:buBlip>
                <a:blip r:embed="rId3"/>
              </a:buBlip>
              <a:defRPr sz="2600"/>
            </a:lvl3pPr>
            <a:lvl4pPr marL="1828800" indent="-457200">
              <a:spcBef>
                <a:spcPts val="3000"/>
              </a:spcBef>
              <a:buBlip>
                <a:blip r:embed="rId3"/>
              </a:buBlip>
              <a:defRPr sz="2600"/>
            </a:lvl4pPr>
            <a:lvl5pPr marL="2286000" indent="-457200">
              <a:spcBef>
                <a:spcPts val="3000"/>
              </a:spcBef>
              <a:buBlip>
                <a:blip r:embed="rId3"/>
              </a:buBlip>
              <a:defRPr sz="2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pic" sz="quarter" idx="13"/>
          </p:nvPr>
        </p:nvSpPr>
        <p:spPr>
          <a:xfrm>
            <a:off x="6692900" y="5082252"/>
            <a:ext cx="5334000" cy="38989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pic" sz="quarter" idx="14"/>
          </p:nvPr>
        </p:nvSpPr>
        <p:spPr>
          <a:xfrm>
            <a:off x="6699118" y="751552"/>
            <a:ext cx="5334001" cy="38989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pic" sz="half" idx="15"/>
          </p:nvPr>
        </p:nvSpPr>
        <p:spPr>
          <a:xfrm>
            <a:off x="965200" y="762000"/>
            <a:ext cx="5334000" cy="8229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22"/>
              </a:buBlip>
            </a:lvl1pPr>
            <a:lvl2pPr>
              <a:buBlip>
                <a:blip r:embed="rId22"/>
              </a:buBlip>
            </a:lvl2pPr>
            <a:lvl3pPr>
              <a:buBlip>
                <a:blip r:embed="rId22"/>
              </a:buBlip>
            </a:lvl3pPr>
            <a:lvl4pPr>
              <a:buBlip>
                <a:blip r:embed="rId22"/>
              </a:buBlip>
            </a:lvl4pPr>
            <a:lvl5pPr>
              <a:buBlip>
                <a:blip r:embed="rId2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270000" y="698500"/>
            <a:ext cx="10464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292596" y="9017000"/>
            <a:ext cx="406909" cy="38089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F1F1F1"/>
                </a:solidFill>
                <a:latin typeface="+mn-lt"/>
                <a:ea typeface="+mn-ea"/>
                <a:cs typeface="+mn-cs"/>
                <a:sym typeface="Superclarendo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-144" baseline="0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-144" baseline="0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-144" baseline="0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-144" baseline="0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-144" baseline="0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-144" baseline="0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-144" baseline="0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-144" baseline="0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-144" baseline="0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9pPr>
    </p:titleStyle>
    <p:bodyStyle>
      <a:lvl1pPr marL="6223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 typeface="Zapf Dingbats"/>
        <a:buBlip>
          <a:blip r:embed="rId22"/>
        </a:buBlip>
        <a:tabLst/>
        <a:defRPr sz="3400" b="0" i="0" u="none" strike="noStrike" cap="none" spc="0" baseline="0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1pPr>
      <a:lvl2pPr marL="12446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 typeface="Zapf Dingbats"/>
        <a:buBlip>
          <a:blip r:embed="rId22"/>
        </a:buBlip>
        <a:tabLst/>
        <a:defRPr sz="3400" b="0" i="0" u="none" strike="noStrike" cap="none" spc="0" baseline="0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2pPr>
      <a:lvl3pPr marL="18669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 typeface="Zapf Dingbats"/>
        <a:buBlip>
          <a:blip r:embed="rId22"/>
        </a:buBlip>
        <a:tabLst/>
        <a:defRPr sz="3400" b="0" i="0" u="none" strike="noStrike" cap="none" spc="0" baseline="0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3pPr>
      <a:lvl4pPr marL="24892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 typeface="Zapf Dingbats"/>
        <a:buBlip>
          <a:blip r:embed="rId22"/>
        </a:buBlip>
        <a:tabLst/>
        <a:defRPr sz="3400" b="0" i="0" u="none" strike="noStrike" cap="none" spc="0" baseline="0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4pPr>
      <a:lvl5pPr marL="31115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 typeface="Zapf Dingbats"/>
        <a:buBlip>
          <a:blip r:embed="rId22"/>
        </a:buBlip>
        <a:tabLst/>
        <a:defRPr sz="3400" b="0" i="0" u="none" strike="noStrike" cap="none" spc="0" baseline="0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5pPr>
      <a:lvl6pPr marL="37338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 typeface="Zapf Dingbats"/>
        <a:buBlip>
          <a:blip r:embed="rId22"/>
        </a:buBlip>
        <a:tabLst/>
        <a:defRPr sz="3400" b="0" i="0" u="none" strike="noStrike" cap="none" spc="0" baseline="0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6pPr>
      <a:lvl7pPr marL="43561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 typeface="Zapf Dingbats"/>
        <a:buBlip>
          <a:blip r:embed="rId22"/>
        </a:buBlip>
        <a:tabLst/>
        <a:defRPr sz="3400" b="0" i="0" u="none" strike="noStrike" cap="none" spc="0" baseline="0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7pPr>
      <a:lvl8pPr marL="49784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 typeface="Zapf Dingbats"/>
        <a:buBlip>
          <a:blip r:embed="rId22"/>
        </a:buBlip>
        <a:tabLst/>
        <a:defRPr sz="3400" b="0" i="0" u="none" strike="noStrike" cap="none" spc="0" baseline="0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8pPr>
      <a:lvl9pPr marL="56007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 typeface="Zapf Dingbats"/>
        <a:buBlip>
          <a:blip r:embed="rId22"/>
        </a:buBlip>
        <a:tabLst/>
        <a:defRPr sz="3400" b="0" i="0" u="none" strike="noStrike" cap="none" spc="0" baseline="0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200" spc="-144"/>
            </a:lvl1pPr>
          </a:lstStyle>
          <a:p>
            <a:r>
              <a:t>快聽。慢說</a:t>
            </a:r>
          </a:p>
        </p:txBody>
      </p:sp>
      <p:sp>
        <p:nvSpPr>
          <p:cNvPr id="191" name="Shape 191"/>
          <p:cNvSpPr>
            <a:spLocks noGrp="1"/>
          </p:cNvSpPr>
          <p:nvPr>
            <p:ph type="subTitle" sz="quarter" idx="1"/>
          </p:nvPr>
        </p:nvSpPr>
        <p:spPr>
          <a:xfrm>
            <a:off x="1270000" y="5412704"/>
            <a:ext cx="10464800" cy="218440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中區關懷協談系列 中階課程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聽見感覺</a:t>
            </a:r>
          </a:p>
        </p:txBody>
      </p:sp>
      <p:sp>
        <p:nvSpPr>
          <p:cNvPr id="219" name="Shape 2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1. 我改變了，為什麼神還不原諒我？</a:t>
            </a:r>
          </a:p>
          <a:p>
            <a:pPr>
              <a:buBlip>
                <a:blip r:embed="rId2"/>
              </a:buBlip>
            </a:pPr>
            <a:r>
              <a:t>2. 我還能怎麼做，神才會聽我的禱告？</a:t>
            </a:r>
          </a:p>
          <a:p>
            <a:pPr>
              <a:buBlip>
                <a:blip r:embed="rId2"/>
              </a:buBlip>
            </a:pPr>
            <a:r>
              <a:t>3. 我從來不停止追求長進，讀經禱告聚會，為何我還碰到這個苦處？</a:t>
            </a:r>
          </a:p>
          <a:p>
            <a:pPr>
              <a:buBlip>
                <a:blip r:embed="rId2"/>
              </a:buBlip>
            </a:pPr>
            <a:r>
              <a:t>4. 沒用的！我先生不可能改變的！</a:t>
            </a:r>
          </a:p>
          <a:p>
            <a:pPr>
              <a:buBlip>
                <a:blip r:embed="rId2"/>
              </a:buBlip>
            </a:pPr>
            <a:r>
              <a:t>5. 你告訴我！這種婚姻怎麼再走下去？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14A681FA-64D8-47E9-825F-0102091A8D7F-L0-001.png"/>
          <p:cNvPicPr>
            <a:picLocks noGrp="1" noChangeAspect="1"/>
          </p:cNvPicPr>
          <p:nvPr>
            <p:ph type="pic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在基督裏 聆聽 的目的 （快快）</a:t>
            </a:r>
          </a:p>
        </p:txBody>
      </p:sp>
      <p:sp>
        <p:nvSpPr>
          <p:cNvPr id="224" name="Shape 22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97407" indent="-597407" defTabSz="560831">
              <a:spcBef>
                <a:spcPts val="4000"/>
              </a:spcBef>
              <a:buBlip>
                <a:blip r:embed="rId2"/>
              </a:buBlip>
              <a:defRPr sz="3264"/>
            </a:pPr>
            <a:r>
              <a:t>理出頭緒，前因後果 (但不一定真實）</a:t>
            </a:r>
          </a:p>
          <a:p>
            <a:pPr marL="597407" indent="-597407" defTabSz="560831">
              <a:spcBef>
                <a:spcPts val="4000"/>
              </a:spcBef>
              <a:buBlip>
                <a:blip r:embed="rId2"/>
              </a:buBlip>
              <a:defRPr sz="3264"/>
            </a:pPr>
            <a:r>
              <a:t>聽出感覺 （傷心、無奈、痛苦...）</a:t>
            </a:r>
          </a:p>
          <a:p>
            <a:pPr marL="597407" indent="-597407" defTabSz="560831">
              <a:spcBef>
                <a:spcPts val="4000"/>
              </a:spcBef>
              <a:buBlip>
                <a:blip r:embed="rId2"/>
              </a:buBlip>
              <a:defRPr sz="3264"/>
            </a:pPr>
            <a:r>
              <a:t>聽出堅持點（對方的信念、掙扎...）</a:t>
            </a:r>
          </a:p>
          <a:p>
            <a:pPr marL="597407" indent="-597407" defTabSz="560831">
              <a:spcBef>
                <a:spcPts val="4000"/>
              </a:spcBef>
              <a:buBlip>
                <a:blip r:embed="rId2"/>
              </a:buBlip>
              <a:defRPr sz="3264"/>
            </a:pPr>
            <a:r>
              <a:t>聽出轉折點 （話題改變、情緒改變...）</a:t>
            </a:r>
          </a:p>
          <a:p>
            <a:pPr marL="597407" indent="-597407" defTabSz="560831">
              <a:spcBef>
                <a:spcPts val="4000"/>
              </a:spcBef>
              <a:buBlip>
                <a:blip r:embed="rId2"/>
              </a:buBlip>
              <a:defRPr sz="3264"/>
            </a:pPr>
            <a:r>
              <a:t>最重要聽出ㄧ絲絲的好處、力量、優勢（不注意，是聽不到的）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在基督裏 說 的目的（慢慢）</a:t>
            </a:r>
          </a:p>
        </p:txBody>
      </p:sp>
      <p:sp>
        <p:nvSpPr>
          <p:cNvPr id="227" name="Shape 22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安慰，嘆息（將心比心的感覺語言）（ㄧ有感覺進入，速度自動變慢）</a:t>
            </a:r>
          </a:p>
          <a:p>
            <a:pPr>
              <a:buBlip>
                <a:blip r:embed="rId2"/>
              </a:buBlip>
            </a:pPr>
            <a:r>
              <a:t>建造（造就）（是對方給你的提示）</a:t>
            </a:r>
          </a:p>
          <a:p>
            <a:pPr>
              <a:buBlip>
                <a:blip r:embed="rId2"/>
              </a:buBlip>
            </a:pPr>
            <a:r>
              <a:t>合宜 （金蘋果，好看又好吃）</a:t>
            </a:r>
          </a:p>
          <a:p>
            <a:pPr>
              <a:buBlip>
                <a:blip r:embed="rId2"/>
              </a:buBlip>
            </a:pPr>
            <a:r>
              <a:t>看見神（一小步的希望）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圖片版面配置區 228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361950" y="368300"/>
            <a:ext cx="12274550" cy="6330950"/>
          </a:xfrm>
          <a:prstGeom prst="rect">
            <a:avLst/>
          </a:prstGeom>
        </p:spPr>
      </p:pic>
      <p:sp>
        <p:nvSpPr>
          <p:cNvPr id="230" name="Shape 230"/>
          <p:cNvSpPr>
            <a:spLocks noGrp="1"/>
          </p:cNvSpPr>
          <p:nvPr>
            <p:ph type="title"/>
          </p:nvPr>
        </p:nvSpPr>
        <p:spPr>
          <a:xfrm>
            <a:off x="635000" y="6845300"/>
            <a:ext cx="11734800" cy="2216641"/>
          </a:xfrm>
          <a:prstGeom prst="rect">
            <a:avLst/>
          </a:prstGeom>
        </p:spPr>
        <p:txBody>
          <a:bodyPr/>
          <a:lstStyle>
            <a:lvl1pPr defTabSz="525779">
              <a:defRPr sz="5760" spc="-115"/>
            </a:lvl1pPr>
          </a:lstStyle>
          <a:p>
            <a:r>
              <a:t>我們24小時儘量往這個目的靠近，需要用到聽與說時，就會比較自然</a:t>
            </a:r>
          </a:p>
        </p:txBody>
      </p:sp>
      <p:sp>
        <p:nvSpPr>
          <p:cNvPr id="231" name="Shape 23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辨別你的期望和內在想法</a:t>
            </a:r>
          </a:p>
          <a:p>
            <a:r>
              <a:t>辨別他的期望和內在想法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/>
          </p:cNvSpPr>
          <p:nvPr>
            <p:ph type="body" idx="13"/>
          </p:nvPr>
        </p:nvSpPr>
        <p:spPr>
          <a:xfrm>
            <a:off x="1270000" y="6362700"/>
            <a:ext cx="10464800" cy="736600"/>
          </a:xfrm>
          <a:prstGeom prst="rect">
            <a:avLst/>
          </a:prstGeom>
        </p:spPr>
        <p:txBody>
          <a:bodyPr/>
          <a:lstStyle/>
          <a:p>
            <a:r>
              <a:t>思維 的交集</a:t>
            </a:r>
          </a:p>
        </p:txBody>
      </p:sp>
      <p:sp>
        <p:nvSpPr>
          <p:cNvPr id="236" name="Shape 236"/>
          <p:cNvSpPr>
            <a:spLocks noGrp="1"/>
          </p:cNvSpPr>
          <p:nvPr>
            <p:ph type="body" idx="14"/>
          </p:nvPr>
        </p:nvSpPr>
        <p:spPr>
          <a:xfrm>
            <a:off x="1270000" y="3930650"/>
            <a:ext cx="10464800" cy="1358901"/>
          </a:xfrm>
          <a:prstGeom prst="rect">
            <a:avLst/>
          </a:prstGeom>
        </p:spPr>
        <p:txBody>
          <a:bodyPr/>
          <a:lstStyle>
            <a:lvl1pPr>
              <a:defRPr sz="7100" spc="-212"/>
            </a:lvl1pPr>
          </a:lstStyle>
          <a:p>
            <a:r>
              <a:t>三個 雙圈 的圖像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你根據什麼，來辨識交集</a:t>
            </a:r>
          </a:p>
        </p:txBody>
      </p:sp>
      <p:sp>
        <p:nvSpPr>
          <p:cNvPr id="239" name="Shape 23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60069" indent="-560069" defTabSz="525779">
              <a:spcBef>
                <a:spcPts val="3700"/>
              </a:spcBef>
              <a:buBlip>
                <a:blip r:embed="rId2"/>
              </a:buBlip>
              <a:defRPr sz="3059"/>
            </a:pPr>
            <a:r>
              <a:t>強而有力的證據</a:t>
            </a:r>
          </a:p>
          <a:p>
            <a:pPr marL="560069" indent="-560069" defTabSz="525779">
              <a:spcBef>
                <a:spcPts val="3700"/>
              </a:spcBef>
              <a:buBlip>
                <a:blip r:embed="rId2"/>
              </a:buBlip>
              <a:defRPr sz="3059"/>
            </a:pPr>
            <a:r>
              <a:t>過往你對他的認識</a:t>
            </a:r>
          </a:p>
          <a:p>
            <a:pPr marL="560069" indent="-560069" defTabSz="525779">
              <a:spcBef>
                <a:spcPts val="3700"/>
              </a:spcBef>
              <a:buBlip>
                <a:blip r:embed="rId2"/>
              </a:buBlip>
              <a:defRPr sz="3059"/>
            </a:pPr>
            <a:r>
              <a:t>從談話中提問</a:t>
            </a:r>
          </a:p>
          <a:p>
            <a:pPr marL="560069" indent="-560069" defTabSz="525779">
              <a:spcBef>
                <a:spcPts val="3700"/>
              </a:spcBef>
              <a:buBlip>
                <a:blip r:embed="rId2"/>
              </a:buBlip>
              <a:defRPr sz="3059"/>
            </a:pPr>
            <a:r>
              <a:t>他的信心經歷要有著力點</a:t>
            </a:r>
          </a:p>
          <a:p>
            <a:pPr marL="560069" indent="-560069" defTabSz="525779">
              <a:spcBef>
                <a:spcPts val="3700"/>
              </a:spcBef>
              <a:buBlip>
                <a:blip r:embed="rId2"/>
              </a:buBlip>
              <a:defRPr sz="3059"/>
            </a:pPr>
            <a:r>
              <a:t>你的一小步，他的一大步</a:t>
            </a:r>
          </a:p>
          <a:p>
            <a:pPr marL="560069" indent="-560069" defTabSz="525779">
              <a:spcBef>
                <a:spcPts val="3700"/>
              </a:spcBef>
              <a:buBlip>
                <a:blip r:embed="rId2"/>
              </a:buBlip>
              <a:defRPr sz="3059"/>
            </a:pPr>
            <a:r>
              <a:t>小心使用你的信仰語言：信心、喜樂、恩典、平安、愛心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/>
          </p:cNvSpPr>
          <p:nvPr>
            <p:ph type="body" idx="13"/>
          </p:nvPr>
        </p:nvSpPr>
        <p:spPr>
          <a:xfrm>
            <a:off x="1270000" y="6362700"/>
            <a:ext cx="10464800" cy="736600"/>
          </a:xfrm>
          <a:prstGeom prst="rect">
            <a:avLst/>
          </a:prstGeom>
        </p:spPr>
        <p:txBody>
          <a:bodyPr/>
          <a:lstStyle/>
          <a:p>
            <a:r>
              <a:t>浮現缺失，比較好重新建造</a:t>
            </a:r>
          </a:p>
        </p:txBody>
      </p:sp>
      <p:sp>
        <p:nvSpPr>
          <p:cNvPr id="242" name="Shape 242"/>
          <p:cNvSpPr>
            <a:spLocks noGrp="1"/>
          </p:cNvSpPr>
          <p:nvPr>
            <p:ph type="body" idx="14"/>
          </p:nvPr>
        </p:nvSpPr>
        <p:spPr>
          <a:xfrm>
            <a:off x="569507" y="3942234"/>
            <a:ext cx="11865787" cy="939801"/>
          </a:xfrm>
          <a:prstGeom prst="rect">
            <a:avLst/>
          </a:prstGeom>
        </p:spPr>
        <p:txBody>
          <a:bodyPr/>
          <a:lstStyle>
            <a:lvl1pPr>
              <a:defRPr sz="4700" spc="-141"/>
            </a:lvl1pPr>
          </a:lstStyle>
          <a:p>
            <a:r>
              <a:t>交集越多，安全感越大，越容易浮現自我缺失 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示範</a:t>
            </a:r>
          </a:p>
        </p:txBody>
      </p:sp>
      <p:sp>
        <p:nvSpPr>
          <p:cNvPr id="245" name="Shape 24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60069" indent="-560069" defTabSz="525779">
              <a:spcBef>
                <a:spcPts val="3700"/>
              </a:spcBef>
              <a:buBlip>
                <a:blip r:embed="rId2"/>
              </a:buBlip>
              <a:defRPr sz="3059"/>
            </a:pPr>
            <a:r>
              <a:t>我覺得我今天晚上的分享很糟糕，台下幾乎沒反應</a:t>
            </a:r>
          </a:p>
          <a:p>
            <a:pPr marL="560069" indent="-560069" defTabSz="525779">
              <a:spcBef>
                <a:spcPts val="3700"/>
              </a:spcBef>
              <a:buBlip>
                <a:blip r:embed="rId2"/>
              </a:buBlip>
              <a:defRPr sz="3059"/>
            </a:pPr>
            <a:r>
              <a:t>不會呀，感謝主，我覺得很好</a:t>
            </a:r>
          </a:p>
          <a:p>
            <a:pPr marL="560069" indent="-560069" defTabSz="525779">
              <a:spcBef>
                <a:spcPts val="3700"/>
              </a:spcBef>
              <a:buBlip>
                <a:blip r:embed="rId2"/>
              </a:buBlip>
              <a:defRPr sz="3059"/>
            </a:pPr>
            <a:r>
              <a:t>真的嗎？可是我好像準備的不夠</a:t>
            </a:r>
          </a:p>
          <a:p>
            <a:pPr marL="560069" indent="-560069" defTabSz="525779">
              <a:spcBef>
                <a:spcPts val="3700"/>
              </a:spcBef>
              <a:buBlip>
                <a:blip r:embed="rId2"/>
              </a:buBlip>
              <a:defRPr sz="3059"/>
            </a:pPr>
            <a:r>
              <a:t>已經很豐富了，比起那個誰誰誰，好太多了</a:t>
            </a:r>
          </a:p>
          <a:p>
            <a:pPr marL="560069" indent="-560069" defTabSz="525779">
              <a:spcBef>
                <a:spcPts val="3700"/>
              </a:spcBef>
              <a:buBlip>
                <a:blip r:embed="rId2"/>
              </a:buBlip>
              <a:defRPr sz="3059"/>
            </a:pPr>
            <a:r>
              <a:t>我覺得我下次要再認真一點</a:t>
            </a:r>
          </a:p>
          <a:p>
            <a:pPr marL="560069" indent="-560069" defTabSz="525779">
              <a:spcBef>
                <a:spcPts val="3700"/>
              </a:spcBef>
              <a:buBlip>
                <a:blip r:embed="rId2"/>
              </a:buBlip>
              <a:defRPr sz="3059"/>
            </a:pPr>
            <a:r>
              <a:t>哎呦，你已經很有恩賜了啦，要感謝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圖片版面配置區 192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361950" y="368300"/>
            <a:ext cx="12274550" cy="6330950"/>
          </a:xfrm>
          <a:prstGeom prst="rect">
            <a:avLst/>
          </a:prstGeom>
        </p:spPr>
      </p:pic>
      <p:sp>
        <p:nvSpPr>
          <p:cNvPr id="194" name="Shape 19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6272" spc="-125"/>
            </a:lvl1pPr>
          </a:lstStyle>
          <a:p>
            <a:r>
              <a:t>感覺  透過聲音傳遞</a:t>
            </a:r>
          </a:p>
        </p:txBody>
      </p:sp>
      <p:sp>
        <p:nvSpPr>
          <p:cNvPr id="195" name="Shape 19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聲音有語言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你以什麼動機、什麼身分說話</a:t>
            </a:r>
          </a:p>
          <a:p>
            <a:r>
              <a:t>你想建立什麼關係？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示範</a:t>
            </a:r>
          </a:p>
        </p:txBody>
      </p:sp>
      <p:sp>
        <p:nvSpPr>
          <p:cNvPr id="250" name="Shape 250"/>
          <p:cNvSpPr>
            <a:spLocks noGrp="1"/>
          </p:cNvSpPr>
          <p:nvPr>
            <p:ph type="body" idx="1"/>
          </p:nvPr>
        </p:nvSpPr>
        <p:spPr>
          <a:xfrm>
            <a:off x="1270000" y="2890811"/>
            <a:ext cx="10464800" cy="6461178"/>
          </a:xfrm>
          <a:prstGeom prst="rect">
            <a:avLst/>
          </a:prstGeom>
        </p:spPr>
        <p:txBody>
          <a:bodyPr/>
          <a:lstStyle/>
          <a:p>
            <a:pPr marL="454279" indent="-454279" defTabSz="426466">
              <a:spcBef>
                <a:spcPts val="3000"/>
              </a:spcBef>
              <a:buBlip>
                <a:blip r:embed="rId2"/>
              </a:buBlip>
              <a:defRPr sz="2482"/>
            </a:pPr>
            <a:r>
              <a:t>露露，你今天好一些了嗎？</a:t>
            </a:r>
          </a:p>
          <a:p>
            <a:pPr marL="454279" indent="-454279" defTabSz="426466">
              <a:spcBef>
                <a:spcPts val="3000"/>
              </a:spcBef>
              <a:buBlip>
                <a:blip r:embed="rId2"/>
              </a:buBlip>
              <a:defRPr sz="2482" u="sng"/>
            </a:pPr>
            <a:r>
              <a:t>（老師），謝謝你，感謝主昨晚開始退燒了</a:t>
            </a:r>
          </a:p>
          <a:p>
            <a:pPr marL="454279" indent="-454279" defTabSz="426466">
              <a:spcBef>
                <a:spcPts val="3000"/>
              </a:spcBef>
              <a:buBlip>
                <a:blip r:embed="rId2"/>
              </a:buBlip>
              <a:defRPr sz="2482"/>
            </a:pPr>
            <a:r>
              <a:t>還有胃痛嗎？教會昨天有唱名代禱，我相信神很快醫治你，但你要有信心。</a:t>
            </a:r>
          </a:p>
          <a:p>
            <a:pPr marL="454279" indent="-454279" defTabSz="426466">
              <a:spcBef>
                <a:spcPts val="3000"/>
              </a:spcBef>
              <a:buBlip>
                <a:blip r:embed="rId2"/>
              </a:buBlip>
              <a:defRPr sz="2482" u="sng"/>
            </a:pPr>
            <a:r>
              <a:t>嗯，可是，我想....</a:t>
            </a:r>
          </a:p>
          <a:p>
            <a:pPr marL="454279" indent="-454279" defTabSz="426466">
              <a:spcBef>
                <a:spcPts val="3000"/>
              </a:spcBef>
              <a:buBlip>
                <a:blip r:embed="rId2"/>
              </a:buBlip>
              <a:defRPr sz="2482"/>
            </a:pPr>
            <a:r>
              <a:t>露露，神是顧念我們的神，聖經說神總不撇棄我們，身體的病痛也是一種考試喔。</a:t>
            </a:r>
          </a:p>
          <a:p>
            <a:pPr marL="454279" indent="-454279" defTabSz="426466">
              <a:spcBef>
                <a:spcPts val="3000"/>
              </a:spcBef>
              <a:buBlip>
                <a:blip r:embed="rId2"/>
              </a:buBlip>
              <a:defRPr sz="2482"/>
            </a:pPr>
            <a:r>
              <a:rPr u="sng"/>
              <a:t>可是醫生說，我也不知道，因為媽媽覺得，昨天</a:t>
            </a:r>
            <a:r>
              <a:t>....</a:t>
            </a:r>
          </a:p>
          <a:p>
            <a:pPr marL="454279" indent="-454279" defTabSz="426466">
              <a:spcBef>
                <a:spcPts val="3000"/>
              </a:spcBef>
              <a:buBlip>
                <a:blip r:embed="rId2"/>
              </a:buBlip>
              <a:defRPr sz="2482"/>
            </a:pPr>
            <a:r>
              <a:t>露露，來來來，我們來一起禱告，拿出信心。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圖片版面配置區 251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413500" y="1016000"/>
            <a:ext cx="5702300" cy="7734300"/>
          </a:xfrm>
          <a:prstGeom prst="rect">
            <a:avLst/>
          </a:prstGeom>
        </p:spPr>
      </p:pic>
      <p:sp>
        <p:nvSpPr>
          <p:cNvPr id="253" name="Shape 253"/>
          <p:cNvSpPr>
            <a:spLocks noGrp="1"/>
          </p:cNvSpPr>
          <p:nvPr>
            <p:ph type="title"/>
          </p:nvPr>
        </p:nvSpPr>
        <p:spPr>
          <a:xfrm>
            <a:off x="901700" y="933450"/>
            <a:ext cx="5080000" cy="4102100"/>
          </a:xfrm>
          <a:prstGeom prst="rect">
            <a:avLst/>
          </a:prstGeom>
        </p:spPr>
        <p:txBody>
          <a:bodyPr/>
          <a:lstStyle/>
          <a:p>
            <a:r>
              <a:t>Focus and narrow down</a:t>
            </a:r>
          </a:p>
        </p:txBody>
      </p:sp>
      <p:sp>
        <p:nvSpPr>
          <p:cNvPr id="254" name="Shape 25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聚焦 篩選</a:t>
            </a: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/>
          </p:cNvSpPr>
          <p:nvPr>
            <p:ph type="body" idx="1"/>
          </p:nvPr>
        </p:nvSpPr>
        <p:spPr>
          <a:xfrm>
            <a:off x="76692" y="4700"/>
            <a:ext cx="12851416" cy="9744200"/>
          </a:xfrm>
          <a:prstGeom prst="rect">
            <a:avLst/>
          </a:prstGeom>
        </p:spPr>
        <p:txBody>
          <a:bodyPr/>
          <a:lstStyle/>
          <a:p>
            <a:pPr marL="388320" indent="-388320" defTabSz="496570">
              <a:spcBef>
                <a:spcPts val="2700"/>
              </a:spcBef>
              <a:defRPr sz="3145">
                <a:effectLst>
                  <a:outerShdw blurRad="21590" dist="21590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我不喜歡去教會，我覺得很無聊，道理講來講去都嘛一樣，每個人都很假，說一套做一套，靠近我的人都想來調查事情，我不去，信仰還比較好。</a:t>
            </a:r>
          </a:p>
          <a:p>
            <a:pPr marL="388320" indent="-388320" defTabSz="496570">
              <a:spcBef>
                <a:spcPts val="2700"/>
              </a:spcBef>
              <a:defRPr sz="3145">
                <a:effectLst>
                  <a:outerShdw blurRad="21590" dist="21590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我討厭我的工作，總感覺被欺侮，而且每次下班後，我還要面對可怕的家庭，教會工作一堆，忙也忙不完。</a:t>
            </a:r>
          </a:p>
          <a:p>
            <a:pPr marL="388320" indent="-388320" defTabSz="496570">
              <a:spcBef>
                <a:spcPts val="2700"/>
              </a:spcBef>
              <a:defRPr sz="3145">
                <a:effectLst>
                  <a:outerShdw blurRad="21590" dist="21590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為什麼在教會做個聖工，還要經過這些人同意，誰呀，我能來都不錯了，他們家問題一堆，也照樣可以擔任個什麼，現在還調查我咧。</a:t>
            </a:r>
          </a:p>
          <a:p>
            <a:pPr marL="388320" indent="-388320" defTabSz="496570">
              <a:spcBef>
                <a:spcPts val="2700"/>
              </a:spcBef>
              <a:defRPr sz="3145">
                <a:effectLst>
                  <a:outerShdw blurRad="21590" dist="21590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我怎麼生這病？我家庭怎麼辦？我要快點好起來，不能倒下，我兒子還小，我太太還沒找到工作。</a:t>
            </a:r>
          </a:p>
          <a:p>
            <a:pPr marL="388320" indent="-388320" defTabSz="496570">
              <a:spcBef>
                <a:spcPts val="2700"/>
              </a:spcBef>
              <a:defRPr sz="3145">
                <a:effectLst>
                  <a:outerShdw blurRad="21590" dist="21590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現在的媳婦真的很誇張，什麼都要我兒子做，我什麼都不敢吭一聲，她倒是可以在教會做這做那，一副熱心的樣子，她們家從父母就看得出來，有錢有勢又怎樣，我只好忍氣吞聲。</a:t>
            </a:r>
          </a:p>
          <a:p>
            <a:pPr marL="388320" indent="-388320" defTabSz="496570">
              <a:spcBef>
                <a:spcPts val="2700"/>
              </a:spcBef>
              <a:defRPr sz="3145">
                <a:effectLst>
                  <a:outerShdw blurRad="21590" dist="21590" dir="5520000" rotWithShape="0">
                    <a:srgbClr val="FFFFFF">
                      <a:alpha val="71999"/>
                    </a:srgbClr>
                  </a:outerShdw>
                </a:effectLst>
              </a:defRPr>
            </a:pPr>
            <a:r>
              <a:t>跟這個人結婚20年我什麼好處也沒有，現在孩子大了也不聽話，公婆大姑小姑也看不起我。</a:t>
            </a: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案例一  探病</a:t>
            </a:r>
          </a:p>
        </p:txBody>
      </p:sp>
      <p:sp>
        <p:nvSpPr>
          <p:cNvPr id="259" name="Shape 259"/>
          <p:cNvSpPr>
            <a:spLocks noGrp="1"/>
          </p:cNvSpPr>
          <p:nvPr>
            <p:ph type="body" idx="1"/>
          </p:nvPr>
        </p:nvSpPr>
        <p:spPr>
          <a:xfrm>
            <a:off x="1270000" y="2697637"/>
            <a:ext cx="10464800" cy="6725702"/>
          </a:xfrm>
          <a:prstGeom prst="rect">
            <a:avLst/>
          </a:prstGeom>
        </p:spPr>
        <p:txBody>
          <a:bodyPr/>
          <a:lstStyle/>
          <a:p>
            <a:pPr marL="404494" indent="-404494" defTabSz="379729">
              <a:spcBef>
                <a:spcPts val="2700"/>
              </a:spcBef>
              <a:buBlip>
                <a:blip r:embed="rId2"/>
              </a:buBlip>
              <a:defRPr sz="2209"/>
            </a:pPr>
            <a:r>
              <a:t>哈利路亞，我是（老師），感謝主今天順路可以來看看你，哇很好很好，氣色很好，有吃一點东西嗎，有吃才有體力。應該會越來越好，感謝主。</a:t>
            </a:r>
          </a:p>
          <a:p>
            <a:pPr marL="404494" indent="-404494" defTabSz="379729">
              <a:spcBef>
                <a:spcPts val="2700"/>
              </a:spcBef>
              <a:buBlip>
                <a:blip r:embed="rId2"/>
              </a:buBlip>
              <a:defRPr sz="2209" u="sng"/>
            </a:pPr>
            <a:r>
              <a:t>（老師），我有時候吃不下，不知道主耶穌的意思</a:t>
            </a:r>
          </a:p>
          <a:p>
            <a:pPr marL="404494" indent="-404494" defTabSz="379729">
              <a:spcBef>
                <a:spcPts val="2700"/>
              </a:spcBef>
              <a:buBlip>
                <a:blip r:embed="rId2"/>
              </a:buBlip>
              <a:defRPr sz="2209"/>
            </a:pPr>
            <a:r>
              <a:t>哎呀，要感謝主，不要亂想，人躺著沒事就容易胡思亂想，這樣你家人會傷心</a:t>
            </a:r>
          </a:p>
          <a:p>
            <a:pPr marL="404494" indent="-404494" defTabSz="379729">
              <a:spcBef>
                <a:spcPts val="2700"/>
              </a:spcBef>
              <a:buBlip>
                <a:blip r:embed="rId2"/>
              </a:buBlip>
              <a:defRPr sz="2209" u="sng"/>
            </a:pPr>
            <a:r>
              <a:t>可是我越來越瘦，瘦了好幾公斤</a:t>
            </a:r>
          </a:p>
          <a:p>
            <a:pPr marL="404494" indent="-404494" defTabSz="379729">
              <a:spcBef>
                <a:spcPts val="2700"/>
              </a:spcBef>
              <a:buBlip>
                <a:blip r:embed="rId2"/>
              </a:buBlip>
              <a:defRPr sz="2209"/>
            </a:pPr>
            <a:r>
              <a:t>你沒吃當然瘦囉，要儘量吃，然後放心不要亂想知道嗎，同靈都在為你禱告，你要拿出信心</a:t>
            </a:r>
          </a:p>
          <a:p>
            <a:pPr marL="404494" indent="-404494" defTabSz="379729">
              <a:spcBef>
                <a:spcPts val="2700"/>
              </a:spcBef>
              <a:buBlip>
                <a:blip r:embed="rId2"/>
              </a:buBlip>
              <a:defRPr sz="2209" u="sng"/>
            </a:pPr>
            <a:r>
              <a:t>（老師），你要不要坐一下</a:t>
            </a:r>
          </a:p>
          <a:p>
            <a:pPr marL="404494" indent="-404494" defTabSz="379729">
              <a:spcBef>
                <a:spcPts val="2700"/>
              </a:spcBef>
              <a:buBlip>
                <a:blip r:embed="rId2"/>
              </a:buBlip>
              <a:defRPr sz="2209"/>
            </a:pPr>
            <a:r>
              <a:t>不用不用，我來看看你，禱告禱告，還要去看下一個。聽聽詩歌，你要有信心。</a:t>
            </a:r>
          </a:p>
          <a:p>
            <a:pPr marL="404494" indent="-404494" defTabSz="379729">
              <a:spcBef>
                <a:spcPts val="2700"/>
              </a:spcBef>
              <a:buBlip>
                <a:blip r:embed="rId2"/>
              </a:buBlip>
              <a:defRPr sz="2209" u="sng"/>
            </a:pPr>
            <a:r>
              <a:t>好，謝謝（老師）</a:t>
            </a: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/>
          </p:cNvSpPr>
          <p:nvPr>
            <p:ph type="title"/>
          </p:nvPr>
        </p:nvSpPr>
        <p:spPr>
          <a:xfrm>
            <a:off x="901700" y="641350"/>
            <a:ext cx="11201400" cy="953095"/>
          </a:xfrm>
          <a:prstGeom prst="rect">
            <a:avLst/>
          </a:prstGeom>
        </p:spPr>
        <p:txBody>
          <a:bodyPr/>
          <a:lstStyle>
            <a:lvl1pPr defTabSz="525779">
              <a:defRPr sz="4319" spc="345">
                <a:effectLst>
                  <a:outerShdw blurRad="22860" dist="22860" dir="5520000" rotWithShape="0">
                    <a:srgbClr val="FFFFFF">
                      <a:alpha val="72000"/>
                    </a:srgbClr>
                  </a:outerShdw>
                </a:effectLst>
              </a:defRPr>
            </a:lvl1pPr>
          </a:lstStyle>
          <a:p>
            <a:r>
              <a:t>案例二  聚會後問候一位憂心的姐妹，她說</a:t>
            </a:r>
          </a:p>
        </p:txBody>
      </p:sp>
      <p:sp>
        <p:nvSpPr>
          <p:cNvPr id="262" name="Shape 262"/>
          <p:cNvSpPr>
            <a:spLocks noGrp="1"/>
          </p:cNvSpPr>
          <p:nvPr>
            <p:ph type="body" idx="1"/>
          </p:nvPr>
        </p:nvSpPr>
        <p:spPr>
          <a:xfrm>
            <a:off x="650437" y="1613674"/>
            <a:ext cx="11924735" cy="7819214"/>
          </a:xfrm>
          <a:prstGeom prst="rect">
            <a:avLst/>
          </a:prstGeom>
        </p:spPr>
        <p:txBody>
          <a:bodyPr/>
          <a:lstStyle>
            <a:lvl1pPr marL="469194" indent="-469194">
              <a:defRPr sz="3800"/>
            </a:lvl1pPr>
          </a:lstStyle>
          <a:p>
            <a:r>
              <a:t>（老師），你難道不知道我的情況，我來自破碎的家庭，後來信耶穌在教會結婚，我以為是快樂的結局。但誰知道這些年我先生只顧他自己的路，做他自己的事。我從沒想過他會辭職，現在他告訴我他有憂鬱症，也不准我告訴教會，想到我還有兩個小孩....</a:t>
            </a: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/>
          </p:cNvSpPr>
          <p:nvPr>
            <p:ph type="body" idx="1"/>
          </p:nvPr>
        </p:nvSpPr>
        <p:spPr>
          <a:xfrm>
            <a:off x="555260" y="339971"/>
            <a:ext cx="11894280" cy="8806959"/>
          </a:xfrm>
          <a:prstGeom prst="rect">
            <a:avLst/>
          </a:prstGeom>
        </p:spPr>
        <p:txBody>
          <a:bodyPr/>
          <a:lstStyle/>
          <a:p>
            <a:r>
              <a:t>（喔...(嘆）姐妹，這聽起來真是一個很大的考驗）</a:t>
            </a:r>
          </a:p>
          <a:p>
            <a:r>
              <a:t>對呀，我的孩子還小，而且從結婚後我一直沒再工作，我還總是感謝主讓我可以專心帶孩子</a:t>
            </a:r>
          </a:p>
          <a:p>
            <a:r>
              <a:t>  （哦所以你當媽媽後一直沒上班）</a:t>
            </a:r>
          </a:p>
          <a:p>
            <a:r>
              <a:t>可是我從來沒想過會發生這事</a:t>
            </a:r>
          </a:p>
          <a:p>
            <a:r>
              <a:t> （你是說.....）</a:t>
            </a: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/>
          </p:cNvSpPr>
          <p:nvPr>
            <p:ph type="body" idx="1"/>
          </p:nvPr>
        </p:nvSpPr>
        <p:spPr>
          <a:xfrm>
            <a:off x="520996" y="157127"/>
            <a:ext cx="11962807" cy="9172645"/>
          </a:xfrm>
          <a:prstGeom prst="rect">
            <a:avLst/>
          </a:prstGeom>
        </p:spPr>
        <p:txBody>
          <a:bodyPr/>
          <a:lstStyle/>
          <a:p>
            <a:r>
              <a:t>就是有一天我必須出來工作養家</a:t>
            </a:r>
          </a:p>
          <a:p>
            <a:r>
              <a:t> （嗯，聽起來你很擔心）</a:t>
            </a:r>
          </a:p>
          <a:p>
            <a:r>
              <a:t>怎麼不擔心，換成是你，你不擔心嗎？</a:t>
            </a:r>
          </a:p>
          <a:p>
            <a:r>
              <a:t> （那....出來工作比較困難，還是照顧先生比較困難？）</a:t>
            </a:r>
          </a:p>
          <a:p>
            <a:r>
              <a:t>我真的不知道</a:t>
            </a:r>
          </a:p>
          <a:p>
            <a:r>
              <a:t>  （妳先生現在情況如何？因為照顧他是在主裡另外的一個方向，難怪困擾你）</a:t>
            </a:r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最後可以嘗試的 說</a:t>
            </a:r>
          </a:p>
        </p:txBody>
      </p:sp>
      <p:sp>
        <p:nvSpPr>
          <p:cNvPr id="269" name="Shape 269"/>
          <p:cNvSpPr>
            <a:spLocks noGrp="1"/>
          </p:cNvSpPr>
          <p:nvPr>
            <p:ph type="body" idx="1"/>
          </p:nvPr>
        </p:nvSpPr>
        <p:spPr>
          <a:xfrm>
            <a:off x="1270000" y="2933672"/>
            <a:ext cx="10464800" cy="6486844"/>
          </a:xfrm>
          <a:prstGeom prst="rect">
            <a:avLst/>
          </a:prstGeom>
        </p:spPr>
        <p:txBody>
          <a:bodyPr/>
          <a:lstStyle/>
          <a:p>
            <a:pPr marL="454279" indent="-454279" defTabSz="426466">
              <a:spcBef>
                <a:spcPts val="3000"/>
              </a:spcBef>
              <a:buBlip>
                <a:blip r:embed="rId2"/>
              </a:buBlip>
              <a:defRPr sz="2482"/>
            </a:pPr>
            <a:r>
              <a:t>你想聊一聊關於這件事嗎？</a:t>
            </a:r>
          </a:p>
          <a:p>
            <a:pPr marL="454279" indent="-454279" defTabSz="426466">
              <a:spcBef>
                <a:spcPts val="3000"/>
              </a:spcBef>
              <a:buBlip>
                <a:blip r:embed="rId2"/>
              </a:buBlip>
              <a:defRPr sz="2482"/>
            </a:pPr>
            <a:r>
              <a:t>對這件事你覺得如何？</a:t>
            </a:r>
          </a:p>
          <a:p>
            <a:pPr marL="454279" indent="-454279" defTabSz="426466">
              <a:spcBef>
                <a:spcPts val="3000"/>
              </a:spcBef>
              <a:buBlip>
                <a:blip r:embed="rId2"/>
              </a:buBlip>
              <a:defRPr sz="2482"/>
            </a:pPr>
            <a:r>
              <a:t>對你來說，那一定是很傷心/很失望/很興奮/很害怕</a:t>
            </a:r>
          </a:p>
          <a:p>
            <a:pPr marL="454279" indent="-454279" defTabSz="426466">
              <a:spcBef>
                <a:spcPts val="3000"/>
              </a:spcBef>
              <a:buBlip>
                <a:blip r:embed="rId2"/>
              </a:buBlip>
              <a:defRPr sz="2482"/>
            </a:pPr>
            <a:r>
              <a:t>我很想親耳聽一聽你的說法</a:t>
            </a:r>
          </a:p>
          <a:p>
            <a:pPr marL="454279" indent="-454279" defTabSz="426466">
              <a:spcBef>
                <a:spcPts val="3000"/>
              </a:spcBef>
              <a:buBlip>
                <a:blip r:embed="rId2"/>
              </a:buBlip>
              <a:defRPr sz="2482"/>
            </a:pPr>
            <a:r>
              <a:t>以前有過類似同樣的經驗/體會/感覺嗎？</a:t>
            </a:r>
          </a:p>
          <a:p>
            <a:pPr marL="454279" indent="-454279" defTabSz="426466">
              <a:spcBef>
                <a:spcPts val="3000"/>
              </a:spcBef>
              <a:buBlip>
                <a:blip r:embed="rId2"/>
              </a:buBlip>
              <a:defRPr sz="2482"/>
            </a:pPr>
            <a:r>
              <a:t>多說一點</a:t>
            </a:r>
          </a:p>
          <a:p>
            <a:pPr marL="454279" indent="-454279" defTabSz="426466">
              <a:spcBef>
                <a:spcPts val="3000"/>
              </a:spcBef>
              <a:buBlip>
                <a:blip r:embed="rId2"/>
              </a:buBlip>
              <a:defRPr sz="2482"/>
            </a:pPr>
            <a:r>
              <a:t>你有什麼看法？你覺得耶穌怎麼看？</a:t>
            </a:r>
          </a:p>
          <a:p>
            <a:pPr marL="454279" indent="-454279" defTabSz="426466">
              <a:spcBef>
                <a:spcPts val="3000"/>
              </a:spcBef>
              <a:buBlip>
                <a:blip r:embed="rId2"/>
              </a:buBlip>
              <a:defRPr sz="2482"/>
            </a:pPr>
            <a:r>
              <a:t>然後呢，後來怎麼樣？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圖片版面配置區 196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149350" y="3348702"/>
            <a:ext cx="5524500" cy="5372101"/>
          </a:xfrm>
          <a:prstGeom prst="rect">
            <a:avLst/>
          </a:prstGeom>
        </p:spPr>
      </p:pic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聽  說       與認知有直接關係</a:t>
            </a:r>
          </a:p>
          <a:p>
            <a:r>
              <a:t>            與事實不太關連</a:t>
            </a:r>
          </a:p>
        </p:txBody>
      </p:sp>
      <p:sp>
        <p:nvSpPr>
          <p:cNvPr id="199" name="Shape 199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t>上網是浪費時間的行為</a:t>
            </a:r>
          </a:p>
          <a:p>
            <a:pPr>
              <a:buBlip>
                <a:blip r:embed="rId3"/>
              </a:buBlip>
            </a:pPr>
            <a:r>
              <a:t>信徒普遍看重世界</a:t>
            </a:r>
          </a:p>
          <a:p>
            <a:pPr>
              <a:buBlip>
                <a:blip r:embed="rId3"/>
              </a:buBlip>
            </a:pPr>
            <a:r>
              <a:t>生活太閒才會想東想西</a:t>
            </a:r>
          </a:p>
          <a:p>
            <a:pPr>
              <a:buBlip>
                <a:blip r:embed="rId3"/>
              </a:buBlip>
            </a:pPr>
            <a:r>
              <a:t>現在的孩子很難教</a:t>
            </a:r>
          </a:p>
          <a:p>
            <a:pPr>
              <a:buBlip>
                <a:blip r:embed="rId3"/>
              </a:buBlip>
            </a:pPr>
            <a:r>
              <a:t>人多的地方很危險</a:t>
            </a:r>
          </a:p>
          <a:p>
            <a:pPr>
              <a:buBlip>
                <a:blip r:embed="rId3"/>
              </a:buBlip>
            </a:pPr>
            <a:r>
              <a:t>不讀書以後怎麼辦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54456AA0-7AF8-469D-9978-222CC9B5C483-L0-001.jpeg"/>
          <p:cNvPicPr>
            <a:picLocks noGrp="1" noChangeAspect="1"/>
          </p:cNvPicPr>
          <p:nvPr>
            <p:ph type="pic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關懷他人時   聽與說的拿捏</a:t>
            </a:r>
          </a:p>
        </p:txBody>
      </p:sp>
      <p:sp>
        <p:nvSpPr>
          <p:cNvPr id="204" name="Shape 20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有感而發的陳述</a:t>
            </a:r>
          </a:p>
          <a:p>
            <a:pPr>
              <a:buBlip>
                <a:blip r:embed="rId2"/>
              </a:buBlip>
            </a:pPr>
            <a:r>
              <a:t>讚美鼓勵的言詞</a:t>
            </a:r>
          </a:p>
          <a:p>
            <a:pPr>
              <a:buBlip>
                <a:blip r:embed="rId2"/>
              </a:buBlip>
            </a:pPr>
            <a:r>
              <a:t>指責糾正的口吻</a:t>
            </a:r>
          </a:p>
          <a:p>
            <a:pPr>
              <a:buBlip>
                <a:blip r:embed="rId2"/>
              </a:buBlip>
            </a:pPr>
            <a:r>
              <a:t>挺身而出的排解</a:t>
            </a:r>
          </a:p>
          <a:p>
            <a:pPr>
              <a:buBlip>
                <a:blip r:embed="rId2"/>
              </a:buBlip>
            </a:pPr>
            <a:r>
              <a:t>關懷備至的討論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800" spc="-136"/>
            </a:lvl1pPr>
          </a:lstStyle>
          <a:p>
            <a:r>
              <a:t>聽 與 說 是直接跟大腦有關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/>
          </p:cNvSpPr>
          <p:nvPr>
            <p:ph type="body" idx="14"/>
          </p:nvPr>
        </p:nvSpPr>
        <p:spPr>
          <a:xfrm>
            <a:off x="1270000" y="3605715"/>
            <a:ext cx="10464800" cy="2313332"/>
          </a:xfrm>
          <a:prstGeom prst="rect">
            <a:avLst/>
          </a:prstGeom>
        </p:spPr>
        <p:txBody>
          <a:bodyPr/>
          <a:lstStyle/>
          <a:p>
            <a:r>
              <a:t>圓融 OR 直接</a:t>
            </a:r>
          </a:p>
          <a:p>
            <a:r>
              <a:t>內在語言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圖片版面配置區 209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775450" y="730250"/>
            <a:ext cx="5397500" cy="8293100"/>
          </a:xfrm>
          <a:prstGeom prst="rect">
            <a:avLst/>
          </a:prstGeom>
        </p:spPr>
      </p:pic>
      <p:sp>
        <p:nvSpPr>
          <p:cNvPr id="211" name="Shape 211"/>
          <p:cNvSpPr>
            <a:spLocks noGrp="1"/>
          </p:cNvSpPr>
          <p:nvPr>
            <p:ph type="title"/>
          </p:nvPr>
        </p:nvSpPr>
        <p:spPr>
          <a:xfrm>
            <a:off x="762000" y="268473"/>
            <a:ext cx="5588000" cy="4102101"/>
          </a:xfrm>
          <a:prstGeom prst="rect">
            <a:avLst/>
          </a:prstGeom>
        </p:spPr>
        <p:txBody>
          <a:bodyPr/>
          <a:lstStyle/>
          <a:p>
            <a:pPr>
              <a:defRPr sz="5600" spc="-168"/>
            </a:pPr>
            <a:r>
              <a:t>平面圖像</a:t>
            </a:r>
          </a:p>
          <a:p>
            <a:pPr>
              <a:defRPr sz="5600" spc="-168"/>
            </a:pPr>
            <a:r>
              <a:t>立體圖像</a:t>
            </a:r>
          </a:p>
        </p:txBody>
      </p:sp>
      <p:sp>
        <p:nvSpPr>
          <p:cNvPr id="212" name="Shape 2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3200"/>
            </a:pPr>
            <a:r>
              <a:t>立體比較偏向基督的教導</a:t>
            </a:r>
          </a:p>
          <a:p>
            <a:pPr>
              <a:defRPr sz="3200"/>
            </a:pPr>
            <a:r>
              <a:t>立體比較容易與人連結</a:t>
            </a:r>
          </a:p>
          <a:p>
            <a:pPr>
              <a:defRPr sz="3200"/>
            </a:pPr>
            <a:r>
              <a:t>立體比較深入</a:t>
            </a:r>
          </a:p>
          <a:p>
            <a:pPr>
              <a:defRPr sz="3200"/>
            </a:pPr>
            <a:r>
              <a:t>立體比較沒有標準答案</a:t>
            </a:r>
          </a:p>
          <a:p>
            <a:pPr>
              <a:defRPr sz="3200"/>
            </a:pPr>
            <a:r>
              <a:t>立體比較不會傷到人的感覺</a:t>
            </a:r>
          </a:p>
          <a:p>
            <a:pPr>
              <a:defRPr sz="3200"/>
            </a:pPr>
            <a:r>
              <a:t>立體需要花多一些時間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圖片版面配置區 213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149350" y="3348702"/>
            <a:ext cx="5524500" cy="5372101"/>
          </a:xfrm>
          <a:prstGeom prst="rect">
            <a:avLst/>
          </a:prstGeom>
        </p:spPr>
      </p:pic>
      <p:sp>
        <p:nvSpPr>
          <p:cNvPr id="215" name="Shape 2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一通電話 （背景）</a:t>
            </a:r>
          </a:p>
        </p:txBody>
      </p:sp>
      <p:sp>
        <p:nvSpPr>
          <p:cNvPr id="216" name="Shape 216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t>我很久沒有來教會</a:t>
            </a:r>
          </a:p>
          <a:p>
            <a:pPr>
              <a:buBlip>
                <a:blip r:embed="rId3"/>
              </a:buBlip>
            </a:pPr>
            <a:r>
              <a:t>你只在名單上看過我的名字</a:t>
            </a:r>
          </a:p>
          <a:p>
            <a:pPr>
              <a:buBlip>
                <a:blip r:embed="rId3"/>
              </a:buBlip>
            </a:pPr>
            <a:r>
              <a:t>你也聽過我以前很熱心</a:t>
            </a:r>
          </a:p>
          <a:p>
            <a:pPr>
              <a:buBlip>
                <a:blip r:embed="rId3"/>
              </a:buBlip>
            </a:pPr>
            <a:r>
              <a:t>你聽說我跟一個負責人不合</a:t>
            </a:r>
          </a:p>
          <a:p>
            <a:pPr>
              <a:buBlip>
                <a:blip r:embed="rId3"/>
              </a:buBlip>
            </a:pPr>
            <a:r>
              <a:t>但是你在教會見過我太太</a:t>
            </a:r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6">
  <a:themeElements>
    <a:clrScheme name="New_Template6">
      <a:dk1>
        <a:srgbClr val="000000"/>
      </a:dk1>
      <a:lt1>
        <a:srgbClr val="EEEEEE"/>
      </a:lt1>
      <a:dk2>
        <a:srgbClr val="3E4044"/>
      </a:dk2>
      <a:lt2>
        <a:srgbClr val="DCDDE0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Superclarendon"/>
        <a:ea typeface="Superclarendon"/>
        <a:cs typeface="Superclarendon"/>
      </a:majorFont>
      <a:minorFont>
        <a:latin typeface="Superclarendon"/>
        <a:ea typeface="Superclarendon"/>
        <a:cs typeface="Superclarendon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EEEEEE"/>
            </a:solidFill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EEEEEE"/>
            </a:solidFill>
            <a:effectLst/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6">
  <a:themeElements>
    <a:clrScheme name="New_Template6">
      <a:dk1>
        <a:srgbClr val="000000"/>
      </a:dk1>
      <a:lt1>
        <a:srgbClr val="FFFFFF"/>
      </a:lt1>
      <a:dk2>
        <a:srgbClr val="3E4044"/>
      </a:dk2>
      <a:lt2>
        <a:srgbClr val="DCDDE0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Superclarendon"/>
        <a:ea typeface="Superclarendon"/>
        <a:cs typeface="Superclarendon"/>
      </a:majorFont>
      <a:minorFont>
        <a:latin typeface="Superclarendon"/>
        <a:ea typeface="Superclarendon"/>
        <a:cs typeface="Superclarendon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EEEEEE"/>
            </a:solidFill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EEEEEE"/>
            </a:solidFill>
            <a:effectLst/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546</Words>
  <Application>Microsoft Office PowerPoint</Application>
  <PresentationFormat>自訂</PresentationFormat>
  <Paragraphs>122</Paragraphs>
  <Slides>28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29" baseType="lpstr">
      <vt:lpstr>New_Template6</vt:lpstr>
      <vt:lpstr>快聽。慢說</vt:lpstr>
      <vt:lpstr>感覺  透過聲音傳遞</vt:lpstr>
      <vt:lpstr>聽  說       與認知有直接關係             與事實不太關連</vt:lpstr>
      <vt:lpstr>PowerPoint 簡報</vt:lpstr>
      <vt:lpstr>關懷他人時   聽與說的拿捏</vt:lpstr>
      <vt:lpstr>聽 與 說 是直接跟大腦有關</vt:lpstr>
      <vt:lpstr>PowerPoint 簡報</vt:lpstr>
      <vt:lpstr>平面圖像 立體圖像</vt:lpstr>
      <vt:lpstr>一通電話 （背景）</vt:lpstr>
      <vt:lpstr>聽見感覺</vt:lpstr>
      <vt:lpstr>PowerPoint 簡報</vt:lpstr>
      <vt:lpstr>在基督裏 聆聽 的目的 （快快）</vt:lpstr>
      <vt:lpstr>在基督裏 說 的目的（慢慢）</vt:lpstr>
      <vt:lpstr>我們24小時儘量往這個目的靠近，需要用到聽與說時，就會比較自然</vt:lpstr>
      <vt:lpstr>辨別你的期望和內在想法 辨別他的期望和內在想法</vt:lpstr>
      <vt:lpstr>PowerPoint 簡報</vt:lpstr>
      <vt:lpstr>你根據什麼，來辨識交集</vt:lpstr>
      <vt:lpstr>PowerPoint 簡報</vt:lpstr>
      <vt:lpstr>示範</vt:lpstr>
      <vt:lpstr>你以什麼動機、什麼身分說話 你想建立什麼關係？</vt:lpstr>
      <vt:lpstr>示範</vt:lpstr>
      <vt:lpstr>Focus and narrow down</vt:lpstr>
      <vt:lpstr>PowerPoint 簡報</vt:lpstr>
      <vt:lpstr>案例一  探病</vt:lpstr>
      <vt:lpstr>案例二  聚會後問候一位憂心的姐妹，她說</vt:lpstr>
      <vt:lpstr>PowerPoint 簡報</vt:lpstr>
      <vt:lpstr>PowerPoint 簡報</vt:lpstr>
      <vt:lpstr>最後可以嘗試的 說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快聽。慢說</dc:title>
  <dc:creator>Central</dc:creator>
  <cp:lastModifiedBy>Central</cp:lastModifiedBy>
  <cp:revision>1</cp:revision>
  <dcterms:modified xsi:type="dcterms:W3CDTF">2016-03-02T05:09:03Z</dcterms:modified>
</cp:coreProperties>
</file>