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3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3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58" y="-6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286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sz="quarter" idx="13"/>
          </p:nvPr>
        </p:nvSpPr>
        <p:spPr>
          <a:xfrm>
            <a:off x="1625600" y="6362700"/>
            <a:ext cx="10464800" cy="537210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4"/>
          </p:nvPr>
        </p:nvSpPr>
        <p:spPr>
          <a:xfrm>
            <a:off x="1625600" y="42545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36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/>
          <a:lstStyle>
            <a:lvl1pPr algn="l" defTabSz="584200">
              <a:lnSpc>
                <a:spcPct val="90000"/>
              </a:lnSpc>
              <a:tabLst/>
              <a:defRPr sz="65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/>
          <a:lstStyle>
            <a:lvl1pPr algn="l" defTabSz="584200">
              <a:defRPr sz="3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algn="l" defTabSz="584200">
              <a:defRPr sz="3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algn="l" defTabSz="584200">
              <a:defRPr sz="3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algn="l" defTabSz="584200">
              <a:defRPr sz="3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algn="l" defTabSz="584200">
              <a:defRPr sz="3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</p:spPr>
        <p:txBody>
          <a:bodyPr/>
          <a:lstStyle>
            <a:lvl1pPr algn="ctr" defTabSz="584200"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</p:spPr>
        <p:txBody>
          <a:bodyPr anchor="ctr"/>
          <a:lstStyle>
            <a:lvl1pPr defTabSz="584200">
              <a:tabLst/>
              <a:def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 anchor="ctr"/>
          <a:lstStyle>
            <a:lvl1pPr marL="533400" indent="-533400" algn="l" defTabSz="584200">
              <a:spcBef>
                <a:spcPts val="4200"/>
              </a:spcBef>
              <a:buSzPct val="30000"/>
              <a:buBlip>
                <a:blip r:embed="rId3"/>
              </a:buBlip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1066800" indent="-533400" algn="l" defTabSz="584200">
              <a:spcBef>
                <a:spcPts val="4200"/>
              </a:spcBef>
              <a:buSzPct val="30000"/>
              <a:buBlip>
                <a:blip r:embed="rId3"/>
              </a:buBlip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600200" indent="-533400" algn="l" defTabSz="584200">
              <a:spcBef>
                <a:spcPts val="4200"/>
              </a:spcBef>
              <a:buSzPct val="30000"/>
              <a:buBlip>
                <a:blip r:embed="rId3"/>
              </a:buBlip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2133600" indent="-533400" algn="l" defTabSz="584200">
              <a:spcBef>
                <a:spcPts val="4200"/>
              </a:spcBef>
              <a:buSzPct val="30000"/>
              <a:buBlip>
                <a:blip r:embed="rId3"/>
              </a:buBlip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667000" indent="-533400" algn="l" defTabSz="584200">
              <a:spcBef>
                <a:spcPts val="4200"/>
              </a:spcBef>
              <a:buSzPct val="30000"/>
              <a:buBlip>
                <a:blip r:embed="rId3"/>
              </a:buBlip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355600"/>
          </a:xfrm>
          <a:prstGeom prst="rect">
            <a:avLst/>
          </a:prstGeom>
        </p:spPr>
        <p:txBody>
          <a:bodyPr/>
          <a:lstStyle>
            <a:lvl1pPr algn="ctr" defTabSz="584200">
              <a:defRPr sz="1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53899" y="9169400"/>
            <a:ext cx="453239" cy="4622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8AE53BD1-EA27-4A53-9906-40FBC49C69E2-L0-001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圖片版面配置區 184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133850" y="1571610"/>
            <a:ext cx="5727700" cy="4365640"/>
          </a:xfrm>
          <a:prstGeom prst="rect">
            <a:avLst/>
          </a:prstGeom>
        </p:spPr>
      </p:pic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極其寶貴的認知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z="3822">
                <a:effectLst>
                  <a:outerShdw blurRad="23114" dist="2311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成人模式不全面且片斷</a:t>
            </a:r>
          </a:p>
          <a:p>
            <a:pPr defTabSz="416052">
              <a:defRPr sz="3822">
                <a:effectLst>
                  <a:outerShdw blurRad="23114" dist="2311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從18/19一直振盪到22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2222500" y="3276837"/>
            <a:ext cx="9575800" cy="3367435"/>
          </a:xfrm>
          <a:prstGeom prst="rect">
            <a:avLst/>
          </a:prstGeom>
        </p:spPr>
        <p:txBody>
          <a:bodyPr/>
          <a:lstStyle/>
          <a:p>
            <a:pPr defTabSz="425195">
              <a:tabLst>
                <a:tab pos="1384300" algn="l"/>
              </a:tabLst>
              <a:defRPr sz="6324">
                <a:effectLst>
                  <a:outerShdw blurRad="23622" dist="23622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在轉角處才知</a:t>
            </a:r>
          </a:p>
          <a:p>
            <a:pPr defTabSz="425195">
              <a:tabLst>
                <a:tab pos="1384300" algn="l"/>
              </a:tabLst>
              <a:defRPr sz="6324">
                <a:effectLst>
                  <a:outerShdw blurRad="23622" dist="23622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  <a:p>
            <a:pPr defTabSz="425195">
              <a:tabLst>
                <a:tab pos="1384300" algn="l"/>
              </a:tabLst>
              <a:defRPr sz="6324">
                <a:effectLst>
                  <a:outerShdw blurRad="23622" dist="23622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原來 人 是有缺憾的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10731" y="3581400"/>
            <a:ext cx="12783338" cy="3161854"/>
          </a:xfrm>
          <a:prstGeom prst="rect">
            <a:avLst/>
          </a:prstGeom>
        </p:spPr>
        <p:txBody>
          <a:bodyPr/>
          <a:lstStyle/>
          <a:p>
            <a:pPr defTabSz="438911">
              <a:tabLst>
                <a:tab pos="1422400" algn="l"/>
              </a:tabLst>
              <a:defRPr sz="5664">
                <a:effectLst>
                  <a:outerShdw blurRad="24384" dist="2438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是為了預備自己迎向24以後的成人期</a:t>
            </a:r>
          </a:p>
          <a:p>
            <a:pPr defTabSz="438911">
              <a:tabLst>
                <a:tab pos="1422400" algn="l"/>
              </a:tabLst>
              <a:defRPr sz="5664">
                <a:effectLst>
                  <a:outerShdw blurRad="24384" dist="2438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  <a:p>
            <a:pPr defTabSz="438911">
              <a:tabLst>
                <a:tab pos="1422400" algn="l"/>
              </a:tabLst>
              <a:defRPr sz="5664">
                <a:effectLst>
                  <a:outerShdw blurRad="24384" dist="2438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每一段生命都有其美好 祝福 預備的一面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圖片版面配置區 192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133849" y="1571610"/>
            <a:ext cx="5727701" cy="4365640"/>
          </a:xfrm>
          <a:prstGeom prst="rect">
            <a:avLst/>
          </a:prstGeom>
        </p:spPr>
      </p:pic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預備 迎接主的進入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困境 缺憾 是主與你相遇的地方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485900" algn="l"/>
              </a:tabLst>
            </a:pPr>
            <a:r>
              <a:t>所以 成熟是.....</a:t>
            </a:r>
          </a:p>
          <a:p>
            <a:pPr>
              <a:tabLst>
                <a:tab pos="1485900" algn="l"/>
              </a:tabLst>
            </a:pPr>
            <a:r>
              <a:t>一條漫長的路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485900" algn="l"/>
              </a:tabLst>
            </a:pPr>
            <a:r>
              <a:t>所以 選擇是......</a:t>
            </a:r>
          </a:p>
          <a:p>
            <a:pPr>
              <a:tabLst>
                <a:tab pos="1485900" algn="l"/>
              </a:tabLst>
            </a:pPr>
            <a:r>
              <a:t>學習之後的能力表現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539794" y="3071258"/>
            <a:ext cx="12248333" cy="3877576"/>
          </a:xfrm>
          <a:prstGeom prst="rect">
            <a:avLst/>
          </a:prstGeom>
        </p:spPr>
        <p:txBody>
          <a:bodyPr/>
          <a:lstStyle/>
          <a:p>
            <a:pPr>
              <a:tabLst>
                <a:tab pos="1485900" algn="l"/>
              </a:tabLst>
            </a:pPr>
            <a:r>
              <a:t>在一條路上（成熟）</a:t>
            </a:r>
          </a:p>
          <a:p>
            <a:pPr>
              <a:tabLst>
                <a:tab pos="1485900" algn="l"/>
              </a:tabLst>
            </a:pPr>
            <a:r>
              <a:t>展現你一切學習之後的能力</a:t>
            </a:r>
          </a:p>
          <a:p>
            <a:pPr>
              <a:tabLst>
                <a:tab pos="1485900" algn="l"/>
              </a:tabLst>
            </a:pPr>
            <a:r>
              <a:t>（選擇）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圖片版面配置區 202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133850" y="1571610"/>
            <a:ext cx="5727700" cy="4365640"/>
          </a:xfrm>
          <a:prstGeom prst="rect">
            <a:avLst/>
          </a:prstGeom>
        </p:spPr>
      </p:pic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神是靈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祂在乎靈性如何表現在你生活的24小時裡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圖片版面配置區 20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133850" y="1571610"/>
            <a:ext cx="5727700" cy="4365640"/>
          </a:xfrm>
          <a:prstGeom prst="rect">
            <a:avLst/>
          </a:prstGeom>
        </p:spPr>
      </p:pic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神只有現在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你轉到哪個角 都有祂 都遇到祂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762000" y="913983"/>
            <a:ext cx="11480800" cy="1524001"/>
          </a:xfrm>
          <a:prstGeom prst="rect">
            <a:avLst/>
          </a:prstGeom>
        </p:spPr>
        <p:txBody>
          <a:bodyPr/>
          <a:lstStyle>
            <a:lvl1pPr defTabSz="537463">
              <a:defRPr sz="6808">
                <a:effectLst>
                  <a:outerShdw blurRad="23368" dist="23368" dir="15900000" rotWithShape="0">
                    <a:srgbClr val="595650">
                      <a:alpha val="33000"/>
                    </a:srgbClr>
                  </a:outerShdw>
                </a:effectLst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在這些年，教他們這樣禱告....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884721" y="2768600"/>
            <a:ext cx="11480801" cy="5715000"/>
          </a:xfrm>
          <a:prstGeom prst="rect">
            <a:avLst/>
          </a:prstGeom>
        </p:spPr>
        <p:txBody>
          <a:bodyPr/>
          <a:lstStyle/>
          <a:p>
            <a:pPr marL="622300" indent="-622300">
              <a:buBlip>
                <a:blip r:embed="rId2"/>
              </a:buBlip>
              <a:defRPr sz="4900">
                <a:solidFill>
                  <a:srgbClr val="242321"/>
                </a:solidFill>
                <a:effectLst/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主啊，請教我如何認識祢</a:t>
            </a:r>
          </a:p>
          <a:p>
            <a:pPr marL="622300" indent="-622300">
              <a:buBlip>
                <a:blip r:embed="rId2"/>
              </a:buBlip>
              <a:defRPr sz="4900">
                <a:solidFill>
                  <a:srgbClr val="242321"/>
                </a:solidFill>
                <a:effectLst/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主啊，請讓我可以體會祢</a:t>
            </a:r>
          </a:p>
          <a:p>
            <a:pPr marL="622300" indent="-622300">
              <a:buBlip>
                <a:blip r:embed="rId2"/>
              </a:buBlip>
              <a:defRPr sz="4900">
                <a:solidFill>
                  <a:srgbClr val="242321"/>
                </a:solidFill>
                <a:effectLst/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主啊，請讓我感受祢與我同在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圖片版面配置區 158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133850" y="1571610"/>
            <a:ext cx="5727700" cy="4365640"/>
          </a:xfrm>
          <a:prstGeom prst="rect">
            <a:avLst/>
          </a:prstGeom>
        </p:spPr>
      </p:pic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轉角 重新 遇到主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圖片版面配置區 213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647432" y="1978609"/>
            <a:ext cx="4241801" cy="5793791"/>
          </a:xfrm>
          <a:prstGeom prst="rect">
            <a:avLst/>
          </a:prstGeom>
        </p:spPr>
      </p:pic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891706" y="1993900"/>
            <a:ext cx="6512394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保護頭 要有頭盔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xfrm>
            <a:off x="1104900" y="5866924"/>
            <a:ext cx="6299200" cy="2857501"/>
          </a:xfrm>
          <a:prstGeom prst="rect">
            <a:avLst/>
          </a:prstGeom>
        </p:spPr>
        <p:txBody>
          <a:bodyPr/>
          <a:lstStyle/>
          <a:p>
            <a:r>
              <a:t>每天起床</a:t>
            </a:r>
          </a:p>
          <a:p>
            <a:r>
              <a:t>每天睡前</a:t>
            </a:r>
          </a:p>
          <a:p>
            <a:endParaRPr/>
          </a:p>
          <a:p>
            <a:r>
              <a:t>我有戴上 盼望嗎？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4611">
              <a:tabLst>
                <a:tab pos="1054100" algn="l"/>
              </a:tabLst>
              <a:defRPr sz="4828">
                <a:effectLst>
                  <a:outerShdw blurRad="18034" dist="1803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請先寫下</a:t>
            </a:r>
          </a:p>
          <a:p>
            <a:pPr defTabSz="324611">
              <a:tabLst>
                <a:tab pos="1054100" algn="l"/>
              </a:tabLst>
              <a:defRPr sz="4828">
                <a:effectLst>
                  <a:outerShdw blurRad="18034" dist="1803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  <a:p>
            <a:pPr defTabSz="324611">
              <a:tabLst>
                <a:tab pos="1054100" algn="l"/>
              </a:tabLst>
              <a:defRPr sz="4828">
                <a:effectLst>
                  <a:outerShdw blurRad="18034" dist="1803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年輕人現在面對最困難的問題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圖片版面配置區 164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36967" y="2641600"/>
            <a:ext cx="4421633" cy="6045200"/>
          </a:xfrm>
          <a:prstGeom prst="rect">
            <a:avLst/>
          </a:prstGeom>
        </p:spPr>
      </p:pic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今日環境的挑戰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>
                <a:effectLst/>
              </a:defRPr>
            </a:pPr>
            <a:r>
              <a:t>感官刺激</a:t>
            </a:r>
          </a:p>
          <a:p>
            <a:pPr>
              <a:buBlip>
                <a:blip r:embed="rId3"/>
              </a:buBlip>
              <a:defRPr>
                <a:effectLst/>
              </a:defRPr>
            </a:pPr>
            <a:r>
              <a:t>物質 / 資訊發達</a:t>
            </a:r>
          </a:p>
          <a:p>
            <a:pPr>
              <a:buBlip>
                <a:blip r:embed="rId3"/>
              </a:buBlip>
              <a:defRPr>
                <a:effectLst/>
              </a:defRPr>
            </a:pPr>
            <a:r>
              <a:t>校園的價值多元</a:t>
            </a:r>
          </a:p>
          <a:p>
            <a:pPr>
              <a:buBlip>
                <a:blip r:embed="rId3"/>
              </a:buBlip>
              <a:defRPr>
                <a:effectLst/>
              </a:defRPr>
            </a:pPr>
            <a:r>
              <a:t>性價值混淆</a:t>
            </a:r>
          </a:p>
          <a:p>
            <a:pPr>
              <a:buBlip>
                <a:blip r:embed="rId3"/>
              </a:buBlip>
              <a:defRPr>
                <a:effectLst/>
              </a:defRPr>
            </a:pPr>
            <a:r>
              <a:t>家庭結構改變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圖片版面配置區 168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36967" y="2641600"/>
            <a:ext cx="4421633" cy="6045200"/>
          </a:xfrm>
          <a:prstGeom prst="rect">
            <a:avLst/>
          </a:prstGeom>
        </p:spPr>
      </p:pic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導致這一代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02336" indent="-402336" defTabSz="452627">
              <a:spcBef>
                <a:spcPts val="3900"/>
              </a:spcBef>
              <a:buBlip>
                <a:blip r:embed="rId3"/>
              </a:buBlip>
              <a:defRPr sz="2970">
                <a:effectLst/>
              </a:defRPr>
            </a:pPr>
            <a:r>
              <a:t>內在人格支離破碎</a:t>
            </a:r>
          </a:p>
          <a:p>
            <a:pPr marL="402336" indent="-402336" defTabSz="452627">
              <a:spcBef>
                <a:spcPts val="3900"/>
              </a:spcBef>
              <a:buBlip>
                <a:blip r:embed="rId3"/>
              </a:buBlip>
              <a:defRPr sz="2970">
                <a:effectLst/>
              </a:defRPr>
            </a:pPr>
            <a:r>
              <a:t>普遍焦慮 緊張</a:t>
            </a:r>
          </a:p>
          <a:p>
            <a:pPr marL="402336" indent="-402336" defTabSz="452627">
              <a:spcBef>
                <a:spcPts val="3900"/>
              </a:spcBef>
              <a:buBlip>
                <a:blip r:embed="rId3"/>
              </a:buBlip>
              <a:defRPr sz="2970">
                <a:effectLst/>
              </a:defRPr>
            </a:pPr>
            <a:r>
              <a:t>自我形象過度</a:t>
            </a:r>
          </a:p>
          <a:p>
            <a:pPr marL="402336" indent="-402336" defTabSz="452627">
              <a:spcBef>
                <a:spcPts val="3900"/>
              </a:spcBef>
              <a:buBlip>
                <a:blip r:embed="rId3"/>
              </a:buBlip>
              <a:defRPr sz="2970">
                <a:effectLst/>
              </a:defRPr>
            </a:pPr>
            <a:r>
              <a:t>快速表層的熱血</a:t>
            </a:r>
          </a:p>
          <a:p>
            <a:pPr marL="402336" indent="-402336" defTabSz="452627">
              <a:spcBef>
                <a:spcPts val="3900"/>
              </a:spcBef>
              <a:buBlip>
                <a:blip r:embed="rId3"/>
              </a:buBlip>
              <a:defRPr sz="2970">
                <a:effectLst/>
              </a:defRPr>
            </a:pPr>
            <a:r>
              <a:t>自制力道不足</a:t>
            </a:r>
          </a:p>
          <a:p>
            <a:pPr marL="402336" indent="-402336" defTabSz="452627">
              <a:spcBef>
                <a:spcPts val="3900"/>
              </a:spcBef>
              <a:buBlip>
                <a:blip r:embed="rId3"/>
              </a:buBlip>
              <a:defRPr sz="2970">
                <a:effectLst/>
              </a:defRPr>
            </a:pPr>
            <a:r>
              <a:t>生活模式沒有重心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圖片版面配置區 172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11640" y="546100"/>
            <a:ext cx="5854701" cy="8661400"/>
          </a:xfrm>
          <a:prstGeom prst="rect">
            <a:avLst/>
          </a:prstGeom>
        </p:spPr>
      </p:pic>
      <p:pic>
        <p:nvPicPr>
          <p:cNvPr id="174" name="圖片版面配置區 173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307640" y="546218"/>
            <a:ext cx="5168901" cy="3581401"/>
          </a:xfrm>
          <a:prstGeom prst="rect">
            <a:avLst/>
          </a:prstGeom>
        </p:spPr>
      </p:pic>
      <p:pic>
        <p:nvPicPr>
          <p:cNvPr id="175" name="圖片版面配置區 174"/>
          <p:cNvPicPr>
            <a:picLocks noGrp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307640" y="4381618"/>
            <a:ext cx="5168901" cy="482600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圖片版面配置區 17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36967" y="2641600"/>
            <a:ext cx="4421633" cy="6045200"/>
          </a:xfrm>
          <a:prstGeom prst="rect">
            <a:avLst/>
          </a:prstGeom>
        </p:spPr>
      </p:pic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看不見的傷痛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7311" indent="-337311" defTabSz="379475">
              <a:spcBef>
                <a:spcPts val="3300"/>
              </a:spcBef>
              <a:buBlip>
                <a:blip r:embed="rId3"/>
              </a:buBlip>
              <a:defRPr sz="2490">
                <a:effectLst/>
              </a:defRPr>
            </a:pPr>
            <a:r>
              <a:t>害怕失敗</a:t>
            </a:r>
          </a:p>
          <a:p>
            <a:pPr marL="337311" indent="-337311" defTabSz="379475">
              <a:spcBef>
                <a:spcPts val="3300"/>
              </a:spcBef>
              <a:buBlip>
                <a:blip r:embed="rId3"/>
              </a:buBlip>
              <a:defRPr sz="2490">
                <a:effectLst/>
              </a:defRPr>
            </a:pPr>
            <a:r>
              <a:t>害怕未來</a:t>
            </a:r>
          </a:p>
          <a:p>
            <a:pPr marL="337311" indent="-337311" defTabSz="379475">
              <a:spcBef>
                <a:spcPts val="3300"/>
              </a:spcBef>
              <a:buBlip>
                <a:blip r:embed="rId3"/>
              </a:buBlip>
              <a:defRPr sz="2490">
                <a:effectLst/>
              </a:defRPr>
            </a:pPr>
            <a:r>
              <a:t>害怕團體</a:t>
            </a:r>
          </a:p>
          <a:p>
            <a:pPr marL="337311" indent="-337311" defTabSz="379475">
              <a:spcBef>
                <a:spcPts val="3300"/>
              </a:spcBef>
              <a:buBlip>
                <a:blip r:embed="rId3"/>
              </a:buBlip>
              <a:defRPr sz="2490">
                <a:effectLst/>
              </a:defRPr>
            </a:pPr>
            <a:r>
              <a:t>害怕束縛</a:t>
            </a:r>
          </a:p>
          <a:p>
            <a:pPr marL="337311" indent="-337311" defTabSz="379475">
              <a:spcBef>
                <a:spcPts val="3300"/>
              </a:spcBef>
              <a:buBlip>
                <a:blip r:embed="rId3"/>
              </a:buBlip>
              <a:defRPr sz="2490">
                <a:effectLst/>
              </a:defRPr>
            </a:pPr>
            <a:r>
              <a:t>害怕關係</a:t>
            </a:r>
          </a:p>
          <a:p>
            <a:pPr marL="337311" indent="-337311" defTabSz="379475">
              <a:spcBef>
                <a:spcPts val="3300"/>
              </a:spcBef>
              <a:buBlip>
                <a:blip r:embed="rId3"/>
              </a:buBlip>
              <a:defRPr sz="2490">
                <a:effectLst/>
              </a:defRPr>
            </a:pPr>
            <a:r>
              <a:t>害怕分享</a:t>
            </a:r>
          </a:p>
          <a:p>
            <a:pPr marL="337311" indent="-337311" defTabSz="379475">
              <a:spcBef>
                <a:spcPts val="3300"/>
              </a:spcBef>
              <a:buBlip>
                <a:blip r:embed="rId3"/>
              </a:buBlip>
              <a:defRPr sz="2490">
                <a:effectLst/>
              </a:defRPr>
            </a:pPr>
            <a:r>
              <a:t>害怕選擇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轉角 發生的事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1955800" y="557134"/>
            <a:ext cx="9753600" cy="8639332"/>
          </a:xfrm>
          <a:prstGeom prst="rect">
            <a:avLst/>
          </a:prstGeom>
        </p:spPr>
        <p:txBody>
          <a:bodyPr/>
          <a:lstStyle/>
          <a:p>
            <a:pPr marL="404113" indent="-404113" defTabSz="338327">
              <a:spcBef>
                <a:spcPts val="3700"/>
              </a:spcBef>
              <a:buBlip>
                <a:blip r:embed="rId2"/>
              </a:buBlip>
              <a:defRPr sz="2960">
                <a:effectLst/>
              </a:defRPr>
            </a:pPr>
            <a:r>
              <a:t>原來要選擇</a:t>
            </a:r>
          </a:p>
          <a:p>
            <a:pPr marL="404113" indent="-404113" defTabSz="338327">
              <a:spcBef>
                <a:spcPts val="3700"/>
              </a:spcBef>
              <a:buBlip>
                <a:blip r:embed="rId2"/>
              </a:buBlip>
              <a:defRPr sz="2960">
                <a:effectLst/>
              </a:defRPr>
            </a:pPr>
            <a:r>
              <a:t>原來不甘願</a:t>
            </a:r>
          </a:p>
          <a:p>
            <a:pPr marL="404113" indent="-404113" defTabSz="338327">
              <a:spcBef>
                <a:spcPts val="3700"/>
              </a:spcBef>
              <a:buBlip>
                <a:blip r:embed="rId2"/>
              </a:buBlip>
              <a:defRPr sz="2960">
                <a:effectLst/>
              </a:defRPr>
            </a:pPr>
            <a:r>
              <a:t>原來要付出</a:t>
            </a:r>
          </a:p>
          <a:p>
            <a:pPr marL="404113" indent="-404113" defTabSz="338327">
              <a:spcBef>
                <a:spcPts val="3700"/>
              </a:spcBef>
              <a:buBlip>
                <a:blip r:embed="rId2"/>
              </a:buBlip>
              <a:defRPr sz="2960">
                <a:effectLst/>
              </a:defRPr>
            </a:pPr>
            <a:r>
              <a:t>原來有代價</a:t>
            </a:r>
          </a:p>
          <a:p>
            <a:pPr marL="404113" indent="-404113" defTabSz="338327">
              <a:spcBef>
                <a:spcPts val="3700"/>
              </a:spcBef>
              <a:buBlip>
                <a:blip r:embed="rId2"/>
              </a:buBlip>
              <a:defRPr sz="2960">
                <a:effectLst/>
              </a:defRPr>
            </a:pPr>
            <a:r>
              <a:t>原來不知何去何從</a:t>
            </a:r>
          </a:p>
          <a:p>
            <a:pPr marL="404113" indent="-404113" defTabSz="338327">
              <a:spcBef>
                <a:spcPts val="3700"/>
              </a:spcBef>
              <a:buBlip>
                <a:blip r:embed="rId2"/>
              </a:buBlip>
              <a:defRPr sz="2960">
                <a:effectLst/>
              </a:defRPr>
            </a:pPr>
            <a:r>
              <a:t>原來情緒有強烈外力塑造</a:t>
            </a:r>
          </a:p>
          <a:p>
            <a:pPr marL="404113" indent="-404113" defTabSz="338327">
              <a:spcBef>
                <a:spcPts val="3700"/>
              </a:spcBef>
              <a:buBlip>
                <a:blip r:embed="rId2"/>
              </a:buBlip>
              <a:defRPr sz="2960">
                <a:effectLst/>
              </a:defRPr>
            </a:pPr>
            <a:r>
              <a:t>原來人會沮喪會衝突</a:t>
            </a:r>
          </a:p>
          <a:p>
            <a:pPr marL="404113" indent="-404113" defTabSz="338327">
              <a:spcBef>
                <a:spcPts val="3700"/>
              </a:spcBef>
              <a:buBlip>
                <a:blip r:embed="rId2"/>
              </a:buBlip>
              <a:defRPr sz="2960">
                <a:effectLst/>
              </a:defRPr>
            </a:pPr>
            <a:r>
              <a:t>原來有人比我行</a:t>
            </a:r>
          </a:p>
          <a:p>
            <a:pPr marL="404113" indent="-404113" defTabSz="338327">
              <a:spcBef>
                <a:spcPts val="3700"/>
              </a:spcBef>
              <a:buBlip>
                <a:blip r:embed="rId2"/>
              </a:buBlip>
              <a:defRPr sz="2960">
                <a:effectLst/>
              </a:defRPr>
            </a:pPr>
            <a:r>
              <a:t>原來不是心想事成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自訂</PresentationFormat>
  <Paragraphs>66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LinenBook</vt:lpstr>
      <vt:lpstr>PowerPoint 簡報</vt:lpstr>
      <vt:lpstr>轉角 重新 遇到主</vt:lpstr>
      <vt:lpstr>請先寫下  年輕人現在面對最困難的問題</vt:lpstr>
      <vt:lpstr>今日環境的挑戰</vt:lpstr>
      <vt:lpstr>導致這一代</vt:lpstr>
      <vt:lpstr>PowerPoint 簡報</vt:lpstr>
      <vt:lpstr>看不見的傷痛</vt:lpstr>
      <vt:lpstr>轉角 發生的事</vt:lpstr>
      <vt:lpstr>PowerPoint 簡報</vt:lpstr>
      <vt:lpstr>極其寶貴的認知</vt:lpstr>
      <vt:lpstr>在轉角處才知  原來 人 是有缺憾的</vt:lpstr>
      <vt:lpstr>是為了預備自己迎向24以後的成人期  每一段生命都有其美好 祝福 預備的一面</vt:lpstr>
      <vt:lpstr>預備 迎接主的進入</vt:lpstr>
      <vt:lpstr>所以 成熟是..... 一條漫長的路</vt:lpstr>
      <vt:lpstr>所以 選擇是...... 學習之後的能力表現</vt:lpstr>
      <vt:lpstr>在一條路上（成熟） 展現你一切學習之後的能力 （選擇）</vt:lpstr>
      <vt:lpstr>神是靈</vt:lpstr>
      <vt:lpstr>神只有現在</vt:lpstr>
      <vt:lpstr>在這些年，教他們這樣禱告....</vt:lpstr>
      <vt:lpstr>保護頭 要有頭盔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Central</dc:creator>
  <cp:lastModifiedBy>Central</cp:lastModifiedBy>
  <cp:revision>1</cp:revision>
  <dcterms:modified xsi:type="dcterms:W3CDTF">2016-03-02T05:08:33Z</dcterms:modified>
</cp:coreProperties>
</file>