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476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ctr"/>
          <a:lstStyle>
            <a:lvl1pPr algn="ctr">
              <a:defRPr sz="8000" cap="none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</p:spPr>
        <p:txBody>
          <a:bodyPr anchor="ctr"/>
          <a:lstStyle>
            <a:lvl1pPr algn="ctr">
              <a:defRPr sz="5800" cap="none" spc="0">
                <a:solidFill>
                  <a:srgbClr val="8174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800"/>
              </a:spcBef>
              <a:buClrTx/>
              <a:buSzPct val="100000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685800" indent="-342900">
              <a:spcBef>
                <a:spcPts val="3800"/>
              </a:spcBef>
              <a:buClrTx/>
              <a:buSzPct val="100000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028700" indent="-342900">
              <a:spcBef>
                <a:spcPts val="3800"/>
              </a:spcBef>
              <a:buClrTx/>
              <a:buSzPct val="100000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371600" indent="-342900">
              <a:spcBef>
                <a:spcPts val="3800"/>
              </a:spcBef>
              <a:buClrTx/>
              <a:buSzPct val="100000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714500" indent="-342900">
              <a:spcBef>
                <a:spcPts val="3800"/>
              </a:spcBef>
              <a:buClrTx/>
              <a:buSzPct val="100000"/>
              <a:defRPr sz="34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 anchor="ctr"/>
          <a:lstStyle>
            <a:lvl1pPr algn="ctr">
              <a:defRPr sz="5800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143917994_2881x1992.jpeg"/>
          <p:cNvPicPr/>
          <p:nvPr/>
        </p:nvPicPr>
        <p:blipFill>
          <a:blip r:embed="rId2" cstate="print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9752" y="700336"/>
            <a:ext cx="12034688" cy="14605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400" cap="all" spc="992" dirty="0" err="1">
                <a:solidFill>
                  <a:srgbClr val="FFFFFF"/>
                </a:solidFill>
              </a:rPr>
              <a:t>獨居之民</a:t>
            </a:r>
            <a:r>
              <a:rPr sz="5400" cap="all" spc="992" dirty="0">
                <a:solidFill>
                  <a:srgbClr val="FFFFFF"/>
                </a:solidFill>
              </a:rPr>
              <a:t>--</a:t>
            </a:r>
            <a:r>
              <a:rPr sz="5400" cap="all" spc="992" dirty="0" err="1">
                <a:solidFill>
                  <a:srgbClr val="FFFFFF"/>
                </a:solidFill>
              </a:rPr>
              <a:t>認知</a:t>
            </a:r>
            <a:r>
              <a:rPr sz="5400" cap="all" spc="992" dirty="0">
                <a:solidFill>
                  <a:srgbClr val="FFFFFF"/>
                </a:solidFill>
              </a:rPr>
              <a:t>  </a:t>
            </a:r>
            <a:r>
              <a:rPr sz="5400" cap="all" spc="992" dirty="0" smtClean="0">
                <a:solidFill>
                  <a:srgbClr val="FFFFFF"/>
                </a:solidFill>
              </a:rPr>
              <a:t>   </a:t>
            </a:r>
            <a:r>
              <a:rPr sz="5400" cap="all" spc="992" dirty="0">
                <a:solidFill>
                  <a:srgbClr val="FFFFFF"/>
                </a:solidFill>
              </a:rPr>
              <a:t>73，209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700B92D0-7C8D-4F6F-A559-231C5064FBBA-L0-001.jpeg"/>
          <p:cNvPicPr/>
          <p:nvPr/>
        </p:nvPicPr>
        <p:blipFill>
          <a:blip r:embed="rId2" cstate="print">
            <a:extLst/>
          </a:blip>
          <a:srcRect t="4610" b="4610"/>
          <a:stretch>
            <a:fillRect/>
          </a:stretch>
        </p:blipFill>
        <p:spPr>
          <a:xfrm>
            <a:off x="1619250" y="660400"/>
            <a:ext cx="9758016" cy="59055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神要的是我們此時此刻的信心往上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154146989_2880x1920.jpeg"/>
          <p:cNvPicPr/>
          <p:nvPr/>
        </p:nvPicPr>
        <p:blipFill>
          <a:blip r:embed="rId2" cstate="print">
            <a:extLst/>
          </a:blip>
          <a:srcRect l="484" t="710" r="387" b="817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660400" y="556320"/>
            <a:ext cx="11684000" cy="23762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519937">
              <a:spcBef>
                <a:spcPts val="1800"/>
              </a:spcBef>
              <a:defRPr sz="1800" cap="none" spc="0">
                <a:solidFill>
                  <a:srgbClr val="000000"/>
                </a:solidFill>
              </a:defRPr>
            </a:pPr>
            <a:r>
              <a:rPr sz="5518" cap="all" spc="882" dirty="0" err="1">
                <a:solidFill>
                  <a:srgbClr val="FFFFFF"/>
                </a:solidFill>
              </a:rPr>
              <a:t>ㄧ不獨居，就陷入平面你對我錯</a:t>
            </a:r>
            <a:endParaRPr sz="5518" cap="all" spc="882" dirty="0">
              <a:solidFill>
                <a:srgbClr val="FFFFFF"/>
              </a:solidFill>
            </a:endParaRPr>
          </a:p>
          <a:p>
            <a:pPr lvl="0" defTabSz="519937">
              <a:spcBef>
                <a:spcPts val="1800"/>
              </a:spcBef>
              <a:defRPr sz="1800" cap="none" spc="0">
                <a:solidFill>
                  <a:srgbClr val="000000"/>
                </a:solidFill>
              </a:defRPr>
            </a:pPr>
            <a:r>
              <a:rPr sz="5518" cap="all" spc="882" dirty="0" err="1">
                <a:solidFill>
                  <a:srgbClr val="FFFFFF"/>
                </a:solidFill>
              </a:rPr>
              <a:t>ㄧ獨居，就只有我</a:t>
            </a:r>
            <a:r>
              <a:rPr sz="5518" cap="all" spc="882" dirty="0">
                <a:solidFill>
                  <a:srgbClr val="FFFFFF"/>
                </a:solidFill>
              </a:rPr>
              <a:t> 跟 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2D502B38-057C-41AB-A20C-F90040F652BB-L0-001.jpeg"/>
          <p:cNvPicPr/>
          <p:nvPr/>
        </p:nvPicPr>
        <p:blipFill>
          <a:blip r:embed="rId2" cstate="print">
            <a:extLst/>
          </a:blip>
          <a:srcRect t="5004" b="5004"/>
          <a:stretch>
            <a:fillRect/>
          </a:stretch>
        </p:blipFill>
        <p:spPr>
          <a:xfrm>
            <a:off x="1619250" y="660400"/>
            <a:ext cx="9758016" cy="59055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270000" y="7159914"/>
            <a:ext cx="10464800" cy="1422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368045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你的力量，平安，是從獨居開始</a:t>
            </a:r>
          </a:p>
          <a:p>
            <a:pPr lvl="0" defTabSz="368045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因為是神的旨意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43917994_2881x1992.jpeg"/>
          <p:cNvPicPr/>
          <p:nvPr/>
        </p:nvPicPr>
        <p:blipFill>
          <a:blip r:embed="rId2" cstate="print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60400" y="826912"/>
            <a:ext cx="11684000" cy="1460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5952" spc="95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952" cap="all" spc="952">
                <a:solidFill>
                  <a:srgbClr val="FFFFFF"/>
                </a:solidFill>
              </a:rPr>
              <a:t>獨居之民--情緒      206，442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533848" y="3765550"/>
            <a:ext cx="10810552" cy="2222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 dirty="0" err="1">
                <a:solidFill>
                  <a:srgbClr val="FFFFFF"/>
                </a:solidFill>
              </a:rPr>
              <a:t>認知更新</a:t>
            </a:r>
            <a:r>
              <a:rPr sz="6200" cap="all" spc="992" dirty="0">
                <a:solidFill>
                  <a:srgbClr val="FFFFFF"/>
                </a:solidFill>
              </a:rPr>
              <a:t> </a:t>
            </a:r>
            <a:r>
              <a:rPr sz="6200" cap="all" spc="992" dirty="0" err="1">
                <a:solidFill>
                  <a:srgbClr val="FFFFFF"/>
                </a:solidFill>
              </a:rPr>
              <a:t>是平面</a:t>
            </a:r>
            <a:r>
              <a:rPr sz="6200" cap="all" spc="992" dirty="0">
                <a:solidFill>
                  <a:srgbClr val="FFFFFF"/>
                </a:solidFill>
              </a:rPr>
              <a:t> </a:t>
            </a:r>
            <a:r>
              <a:rPr sz="6200" cap="all" spc="992" dirty="0" err="1">
                <a:solidFill>
                  <a:srgbClr val="FFFFFF"/>
                </a:solidFill>
              </a:rPr>
              <a:t>還是立體</a:t>
            </a:r>
            <a:endParaRPr sz="6200" cap="all" spc="992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42FD6E28-C7F2-4CDB-9C5A-854E5DA1E5F1-L0-001.jpeg"/>
          <p:cNvPicPr/>
          <p:nvPr/>
        </p:nvPicPr>
        <p:blipFill>
          <a:blip r:embed="rId2" cstate="print">
            <a:extLst/>
          </a:blip>
          <a:srcRect l="27777" r="27777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9937">
              <a:defRPr sz="1800" cap="none" spc="0">
                <a:solidFill>
                  <a:srgbClr val="000000"/>
                </a:solidFill>
              </a:defRPr>
            </a:pPr>
            <a:r>
              <a:rPr sz="4005" cap="all" spc="640">
                <a:solidFill>
                  <a:srgbClr val="FFFFFF"/>
                </a:solidFill>
              </a:rPr>
              <a:t>住在帳篷裡 到新約</a:t>
            </a:r>
          </a:p>
          <a:p>
            <a:pPr lvl="0" defTabSz="519937">
              <a:defRPr sz="1800" cap="none" spc="0">
                <a:solidFill>
                  <a:srgbClr val="000000"/>
                </a:solidFill>
              </a:defRPr>
            </a:pPr>
            <a:r>
              <a:rPr sz="4005" cap="all" spc="640">
                <a:solidFill>
                  <a:srgbClr val="FFFFFF"/>
                </a:solidFill>
              </a:rPr>
              <a:t>林後5:2-5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400" y="2825750"/>
            <a:ext cx="5080000" cy="6057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在這帳篷裡的感受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嘆息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深想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勞苦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FA39F572-D4AC-4ACF-98C7-06EE5C0ACFCA-L0-001.jpeg"/>
          <p:cNvPicPr/>
          <p:nvPr/>
        </p:nvPicPr>
        <p:blipFill>
          <a:blip r:embed="rId2" cstate="print">
            <a:extLst/>
          </a:blip>
          <a:srcRect t="127" b="127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為什麼我們很少告訴孩子要獨居？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37704" y="2788568"/>
            <a:ext cx="6192688" cy="60579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因為感覺不好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因為不合乎主流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因為不可以跟人格格不入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因為另類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因為不自覺在平面打轉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3728" y="609600"/>
            <a:ext cx="12551072" cy="1422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549148">
              <a:defRPr sz="1800" cap="none" spc="0">
                <a:solidFill>
                  <a:srgbClr val="000000"/>
                </a:solidFill>
              </a:defRPr>
            </a:pPr>
            <a:r>
              <a:rPr sz="4800" cap="all" spc="676" dirty="0" err="1">
                <a:solidFill>
                  <a:srgbClr val="FFFFFF"/>
                </a:solidFill>
              </a:rPr>
              <a:t>挑戰天性</a:t>
            </a:r>
            <a:endParaRPr sz="4800" cap="all" spc="676" dirty="0">
              <a:solidFill>
                <a:srgbClr val="FFFFFF"/>
              </a:solidFill>
            </a:endParaRPr>
          </a:p>
          <a:p>
            <a:pPr lvl="0" defTabSz="549148">
              <a:defRPr sz="1800" cap="none" spc="0">
                <a:solidFill>
                  <a:srgbClr val="000000"/>
                </a:solidFill>
              </a:defRPr>
            </a:pPr>
            <a:r>
              <a:rPr sz="4800" cap="all" spc="676" dirty="0">
                <a:solidFill>
                  <a:srgbClr val="FFFFFF"/>
                </a:solidFill>
              </a:rPr>
              <a:t>  </a:t>
            </a:r>
            <a:r>
              <a:rPr lang="zh-TW" altLang="en-US" sz="4800" cap="all" spc="676" dirty="0" smtClean="0">
                <a:solidFill>
                  <a:srgbClr val="FFFFFF"/>
                </a:solidFill>
              </a:rPr>
              <a:t> </a:t>
            </a:r>
            <a:r>
              <a:rPr sz="4800" cap="all" spc="676" dirty="0" err="1" smtClean="0">
                <a:solidFill>
                  <a:srgbClr val="FFFFFF"/>
                </a:solidFill>
              </a:rPr>
              <a:t>人的天性要有希望</a:t>
            </a:r>
            <a:r>
              <a:rPr sz="4800" cap="all" spc="676" dirty="0" err="1">
                <a:solidFill>
                  <a:srgbClr val="FFFFFF"/>
                </a:solidFill>
              </a:rPr>
              <a:t>（與食物同樣感覺</a:t>
            </a:r>
            <a:r>
              <a:rPr sz="4800" cap="all" spc="676" dirty="0">
                <a:solidFill>
                  <a:srgbClr val="FFFFFF"/>
                </a:solidFill>
              </a:rPr>
              <a:t>）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056330" y="2476143"/>
            <a:ext cx="11684001" cy="6718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基本需求，生存的需要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想被支持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想被認同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想被包圍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想被肯定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93763940-E771-41B7-9E2B-91A76781E459-L0-001.jpeg"/>
          <p:cNvPicPr/>
          <p:nvPr/>
        </p:nvPicPr>
        <p:blipFill>
          <a:blip r:embed="rId2" cstate="print">
            <a:extLst/>
          </a:blip>
          <a:srcRect l="13116" r="1311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只要不被滿足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就受威脅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就會反擊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173808" y="2860576"/>
            <a:ext cx="5080001" cy="64179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強顏歡笑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心口不一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填滿忙碌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物質指標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想找事做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不斷曝光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失去信任</a:t>
            </a:r>
            <a:endParaRPr sz="4000" dirty="0">
              <a:solidFill>
                <a:srgbClr val="FFFFFF"/>
              </a:solidFill>
            </a:endParaRPr>
          </a:p>
          <a:p>
            <a:pPr marL="389763" lvl="0" indent="-389763" defTabSz="57835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計較受冷落</a:t>
            </a:r>
            <a:endParaRPr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4E615356-B6F1-45B5-86E0-84704D0D69B4-L0-001.png"/>
          <p:cNvPicPr/>
          <p:nvPr/>
        </p:nvPicPr>
        <p:blipFill>
          <a:blip r:embed="rId2" cstate="print">
            <a:extLst/>
          </a:blip>
          <a:srcRect l="5326" r="532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162927" y="1416689"/>
            <a:ext cx="5080001" cy="1374516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其實不完美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345664" y="2825750"/>
            <a:ext cx="5080001" cy="6057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先聯結悲傷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先聯結沮喪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先聯結懊悔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先聯結傷痛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143918632_1620x1622.jpeg"/>
          <p:cNvPicPr/>
          <p:nvPr/>
        </p:nvPicPr>
        <p:blipFill>
          <a:blip r:embed="rId2" cstate="print">
            <a:extLst/>
          </a:blip>
          <a:srcRect l="16747" t="388" r="16782" b="2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神用獨特的眼光看以色列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祂的軍隊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不列在萬民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王子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57A34CC-C288-4FC2-A49D-6775DF4B0D87-L0-001.jpeg"/>
          <p:cNvPicPr/>
          <p:nvPr/>
        </p:nvPicPr>
        <p:blipFill>
          <a:blip r:embed="rId2" cstate="print">
            <a:extLst/>
          </a:blip>
          <a:srcRect l="7820" r="782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主耶穌是為了這個來的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660400" y="2825750"/>
            <a:ext cx="5769992" cy="60579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悲傷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沮喪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懊悔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傷痛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這是祂與我們聯結的鑰匙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是一條路徑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143917994_2881x1992.jpeg"/>
          <p:cNvPicPr/>
          <p:nvPr/>
        </p:nvPicPr>
        <p:blipFill>
          <a:blip r:embed="rId2" cstate="print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69752" y="700336"/>
            <a:ext cx="11684000" cy="1460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5952" spc="95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952" cap="all" spc="952" dirty="0" err="1">
                <a:solidFill>
                  <a:srgbClr val="FFFFFF"/>
                </a:solidFill>
              </a:rPr>
              <a:t>獨居之民</a:t>
            </a:r>
            <a:r>
              <a:rPr sz="5952" cap="all" spc="952" dirty="0">
                <a:solidFill>
                  <a:srgbClr val="FFFFFF"/>
                </a:solidFill>
              </a:rPr>
              <a:t>--</a:t>
            </a:r>
            <a:r>
              <a:rPr sz="5952" cap="all" spc="952" dirty="0" err="1">
                <a:solidFill>
                  <a:srgbClr val="FFFFFF"/>
                </a:solidFill>
              </a:rPr>
              <a:t>生活</a:t>
            </a:r>
            <a:r>
              <a:rPr sz="5952" cap="all" spc="952" dirty="0">
                <a:solidFill>
                  <a:srgbClr val="FFFFFF"/>
                </a:solidFill>
              </a:rPr>
              <a:t>      441，396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z="1800" cap="none" spc="0">
                <a:solidFill>
                  <a:srgbClr val="000000"/>
                </a:solidFill>
              </a:defRPr>
            </a:pPr>
            <a:r>
              <a:rPr sz="4320" cap="all" spc="691">
                <a:solidFill>
                  <a:srgbClr val="FFFFFF"/>
                </a:solidFill>
              </a:rPr>
              <a:t>社會議題潮流出現</a:t>
            </a:r>
          </a:p>
          <a:p>
            <a:pPr lvl="0" defTabSz="560831">
              <a:defRPr sz="1800" cap="none" spc="0">
                <a:solidFill>
                  <a:srgbClr val="000000"/>
                </a:solidFill>
              </a:defRPr>
            </a:pPr>
            <a:r>
              <a:rPr sz="4320" cap="all" spc="691">
                <a:solidFill>
                  <a:srgbClr val="FFFFFF"/>
                </a:solidFill>
              </a:rPr>
              <a:t>         只是考試看你想「多少討好」神？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071558" y="2582739"/>
            <a:ext cx="11684001" cy="6718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因為「討好</a:t>
            </a:r>
            <a:r>
              <a:rPr sz="4400" dirty="0">
                <a:solidFill>
                  <a:srgbClr val="FFFFFF"/>
                </a:solidFill>
              </a:rPr>
              <a:t>」 </a:t>
            </a:r>
            <a:r>
              <a:rPr sz="4400" dirty="0" err="1">
                <a:solidFill>
                  <a:srgbClr val="FFFFFF"/>
                </a:solidFill>
              </a:rPr>
              <a:t>挑戰天性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因為「討好」令人沮喪，內在感覺很不好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不獨居，很難進入「討好</a:t>
            </a:r>
            <a:r>
              <a:rPr sz="4400" dirty="0">
                <a:solidFill>
                  <a:srgbClr val="FFFFFF"/>
                </a:solidFill>
              </a:rPr>
              <a:t>」</a:t>
            </a: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一立體「討好</a:t>
            </a:r>
            <a:r>
              <a:rPr sz="4400" dirty="0">
                <a:solidFill>
                  <a:srgbClr val="FFFFFF"/>
                </a:solidFill>
              </a:rPr>
              <a:t>」，</a:t>
            </a:r>
            <a:r>
              <a:rPr sz="4400" dirty="0" err="1">
                <a:solidFill>
                  <a:srgbClr val="FFFFFF"/>
                </a:solidFill>
              </a:rPr>
              <a:t>大腦就震盪</a:t>
            </a:r>
            <a:endParaRPr sz="4400" dirty="0">
              <a:solidFill>
                <a:srgbClr val="FFFFFF"/>
              </a:solidFill>
            </a:endParaRP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好比沒有食物的感覺（所以經上說</a:t>
            </a:r>
            <a:r>
              <a:rPr sz="4400" dirty="0">
                <a:solidFill>
                  <a:srgbClr val="FFFFFF"/>
                </a:solidFill>
              </a:rPr>
              <a:t>...）</a:t>
            </a:r>
          </a:p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「</a:t>
            </a:r>
            <a:r>
              <a:rPr sz="4400" dirty="0" err="1">
                <a:solidFill>
                  <a:srgbClr val="FFFFFF"/>
                </a:solidFill>
              </a:rPr>
              <a:t>討好」是在喜樂之前的選擇（否則會反擊</a:t>
            </a:r>
            <a:r>
              <a:rPr sz="4400" dirty="0">
                <a:solidFill>
                  <a:srgbClr val="FFFFFF"/>
                </a:solidFill>
              </a:rPr>
              <a:t>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52163427-17C3-4FBE-994B-260443268A86-L0-001.png"/>
          <p:cNvPicPr/>
          <p:nvPr/>
        </p:nvPicPr>
        <p:blipFill>
          <a:blip r:embed="rId2" cstate="print">
            <a:extLst/>
          </a:blip>
          <a:srcRect l="16800" r="1680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60400" y="213669"/>
            <a:ext cx="5430247" cy="1854201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拿細耳人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離開周圍專心歸主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309712" y="2500536"/>
            <a:ext cx="6120680" cy="63952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許願產生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想像他的長相，一目了然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剪髮、吃葡萄、喝酒、隨意接觸，是一般人的合理生活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有恩賜、有背景、有能力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dirty="0" err="1">
                <a:solidFill>
                  <a:srgbClr val="FFFFFF"/>
                </a:solidFill>
              </a:rPr>
              <a:t>未必是拿細耳人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錯亂，是因為在自己的平面層次上服事主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可是沒有人可以責備我們，因為每個人都是自願</a:t>
            </a:r>
            <a:endParaRPr sz="3200" dirty="0">
              <a:solidFill>
                <a:srgbClr val="FFFFFF"/>
              </a:solidFill>
            </a:endParaRPr>
          </a:p>
          <a:p>
            <a:pPr marL="381889" lvl="0" indent="-381889" defTabSz="566674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這個社會，每件事都可以是對的</a:t>
            </a:r>
            <a:endParaRPr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6604000" y="2857500"/>
            <a:ext cx="5549601" cy="5702300"/>
            <a:chOff x="-139700" y="-139700"/>
            <a:chExt cx="5549600" cy="5702300"/>
          </a:xfrm>
        </p:grpSpPr>
        <p:pic>
          <p:nvPicPr>
            <p:cNvPr id="129" name="1F847B85-1C25-4022-B56F-80F5D3C3F804-L0-001.jpeg"/>
            <p:cNvPicPr/>
            <p:nvPr/>
          </p:nvPicPr>
          <p:blipFill>
            <a:blip r:embed="rId2" cstate="print">
              <a:extLst/>
            </a:blip>
            <a:srcRect l="1179" r="1179"/>
            <a:stretch>
              <a:fillRect/>
            </a:stretch>
          </p:blipFill>
          <p:spPr>
            <a:xfrm>
              <a:off x="0" y="0"/>
              <a:ext cx="5270201" cy="53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圖片 127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39700" y="-139700"/>
              <a:ext cx="5549601" cy="5702300"/>
            </a:xfrm>
            <a:prstGeom prst="rect">
              <a:avLst/>
            </a:prstGeom>
            <a:effectLst/>
          </p:spPr>
        </p:pic>
      </p:grp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16162" y="317500"/>
            <a:ext cx="11176001" cy="1778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每時每刻都是（只有現在）選擇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3728" y="2286811"/>
            <a:ext cx="6120680" cy="61903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endParaRPr sz="3298" dirty="0">
              <a:solidFill>
                <a:srgbClr val="72675A"/>
              </a:solidFill>
            </a:endParaRPr>
          </a:p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2675A"/>
                </a:solidFill>
              </a:rPr>
              <a:t>「</a:t>
            </a:r>
            <a:r>
              <a:rPr sz="3900" dirty="0" err="1">
                <a:solidFill>
                  <a:srgbClr val="72675A"/>
                </a:solidFill>
              </a:rPr>
              <a:t>現在」同死同埋葬同復活</a:t>
            </a:r>
            <a:endParaRPr sz="3900" dirty="0">
              <a:solidFill>
                <a:srgbClr val="72675A"/>
              </a:solidFill>
            </a:endParaRPr>
          </a:p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2675A"/>
                </a:solidFill>
              </a:rPr>
              <a:t>「</a:t>
            </a:r>
            <a:r>
              <a:rPr sz="3900" dirty="0" err="1">
                <a:solidFill>
                  <a:srgbClr val="72675A"/>
                </a:solidFill>
              </a:rPr>
              <a:t>現在」怎麼死</a:t>
            </a:r>
            <a:r>
              <a:rPr sz="3900" dirty="0">
                <a:solidFill>
                  <a:srgbClr val="72675A"/>
                </a:solidFill>
              </a:rPr>
              <a:t>？（</a:t>
            </a:r>
            <a:r>
              <a:rPr sz="3900" dirty="0" err="1">
                <a:solidFill>
                  <a:srgbClr val="72675A"/>
                </a:solidFill>
              </a:rPr>
              <a:t>面對死亡前是有深深的感覺</a:t>
            </a:r>
            <a:r>
              <a:rPr sz="3900" dirty="0">
                <a:solidFill>
                  <a:srgbClr val="72675A"/>
                </a:solidFill>
              </a:rPr>
              <a:t>）</a:t>
            </a:r>
          </a:p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900" dirty="0" err="1">
                <a:solidFill>
                  <a:srgbClr val="72675A"/>
                </a:solidFill>
              </a:rPr>
              <a:t>你如何改變</a:t>
            </a:r>
            <a:r>
              <a:rPr sz="3900" dirty="0">
                <a:solidFill>
                  <a:srgbClr val="72675A"/>
                </a:solidFill>
              </a:rPr>
              <a:t>？</a:t>
            </a:r>
            <a:r>
              <a:rPr sz="3900" dirty="0" err="1">
                <a:solidFill>
                  <a:srgbClr val="72675A"/>
                </a:solidFill>
              </a:rPr>
              <a:t>看得見嗎</a:t>
            </a:r>
            <a:r>
              <a:rPr sz="3900" dirty="0">
                <a:solidFill>
                  <a:srgbClr val="72675A"/>
                </a:solidFill>
              </a:rPr>
              <a:t>？</a:t>
            </a:r>
          </a:p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900" dirty="0" err="1">
                <a:solidFill>
                  <a:srgbClr val="72675A"/>
                </a:solidFill>
              </a:rPr>
              <a:t>改變是立刻</a:t>
            </a:r>
            <a:r>
              <a:rPr sz="3900" dirty="0">
                <a:solidFill>
                  <a:srgbClr val="72675A"/>
                </a:solidFill>
              </a:rPr>
              <a:t>？</a:t>
            </a:r>
            <a:r>
              <a:rPr sz="3900" dirty="0" err="1">
                <a:solidFill>
                  <a:srgbClr val="72675A"/>
                </a:solidFill>
              </a:rPr>
              <a:t>還是一條前進的路</a:t>
            </a:r>
            <a:r>
              <a:rPr sz="3900" dirty="0">
                <a:solidFill>
                  <a:srgbClr val="72675A"/>
                </a:solidFill>
              </a:rPr>
              <a:t>？</a:t>
            </a:r>
          </a:p>
          <a:p>
            <a:pPr marL="332613" lvl="0" indent="-332613" defTabSz="56667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900" dirty="0" err="1">
                <a:solidFill>
                  <a:srgbClr val="72675A"/>
                </a:solidFill>
              </a:rPr>
              <a:t>此時此刻你選擇什麼</a:t>
            </a:r>
            <a:r>
              <a:rPr sz="3900" dirty="0">
                <a:solidFill>
                  <a:srgbClr val="72675A"/>
                </a:solidFill>
              </a:rPr>
              <a:t>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54146989_2880x1920.jpeg"/>
          <p:cNvPicPr/>
          <p:nvPr/>
        </p:nvPicPr>
        <p:blipFill>
          <a:blip r:embed="rId2" cstate="print">
            <a:extLst/>
          </a:blip>
          <a:srcRect l="484" t="710" r="387" b="817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2344400" cy="1460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5270" spc="84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270" cap="all" spc="843" dirty="0" err="1">
                <a:solidFill>
                  <a:srgbClr val="FFFFFF"/>
                </a:solidFill>
              </a:rPr>
              <a:t>因為先前的日子歸於突然，</a:t>
            </a:r>
            <a:r>
              <a:rPr sz="5270" cap="all" spc="843" dirty="0" err="1" smtClean="0">
                <a:solidFill>
                  <a:srgbClr val="FFFFFF"/>
                </a:solidFill>
              </a:rPr>
              <a:t>重新開始</a:t>
            </a:r>
            <a:r>
              <a:rPr lang="zh-TW" altLang="en-US" sz="4900" dirty="0" smtClean="0">
                <a:solidFill>
                  <a:schemeClr val="tx1"/>
                </a:solidFill>
              </a:rPr>
              <a:t>。</a:t>
            </a:r>
            <a:endParaRPr sz="4900" cap="all" spc="843" dirty="0">
              <a:solidFill>
                <a:schemeClr val="tx1"/>
              </a:solidFill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好驚悚 民6:12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079500" y="1977244"/>
            <a:ext cx="11176000" cy="6210271"/>
          </a:xfrm>
          <a:prstGeom prst="rect">
            <a:avLst/>
          </a:prstGeom>
        </p:spPr>
        <p:txBody>
          <a:bodyPr/>
          <a:lstStyle/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每天的環境場景裡</a:t>
            </a: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你如何讓每次選擇討好主的喜悅？</a:t>
            </a: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而不被本來的天性勝過</a:t>
            </a: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endParaRPr sz="5626" cap="all" spc="225">
              <a:solidFill>
                <a:srgbClr val="EBEBEB"/>
              </a:solidFill>
              <a:effectLst>
                <a:outerShdw blurRad="24638" dist="24638" dir="162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我需要什麼？</a:t>
            </a: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我現在要放下什麼？</a:t>
            </a:r>
          </a:p>
          <a:p>
            <a:pPr lvl="0" defTabSz="56667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626" cap="all" spc="225">
                <a:solidFill>
                  <a:srgbClr val="EBEBEB"/>
                </a:solidFill>
                <a:effectLst>
                  <a:outerShdw blurRad="24638" dist="24638" dir="16200000" rotWithShape="0">
                    <a:srgbClr val="000000">
                      <a:alpha val="50000"/>
                    </a:srgbClr>
                  </a:outerShdw>
                </a:effectLst>
              </a:rPr>
              <a:t>我選擇挑戰自己什麼？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143918632_1620x1622.jpeg"/>
          <p:cNvPicPr/>
          <p:nvPr/>
        </p:nvPicPr>
        <p:blipFill>
          <a:blip r:embed="rId2" cstate="print">
            <a:extLst/>
          </a:blip>
          <a:srcRect l="16747" t="388" r="16782" b="2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24小時的場景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309712" y="2500536"/>
            <a:ext cx="6120680" cy="5688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你的場景</a:t>
            </a:r>
            <a:endParaRPr sz="40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你的挑戰</a:t>
            </a:r>
            <a:endParaRPr sz="40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你的提問</a:t>
            </a:r>
            <a:endParaRPr sz="40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你的討好</a:t>
            </a:r>
            <a:endParaRPr sz="40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</a:rPr>
              <a:t>你的情，</a:t>
            </a:r>
            <a:r>
              <a:rPr sz="4000" dirty="0" err="1" smtClean="0">
                <a:solidFill>
                  <a:srgbClr val="FFFFFF"/>
                </a:solidFill>
              </a:rPr>
              <a:t>你的意</a:t>
            </a:r>
            <a:endParaRPr lang="en-US" sz="40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rgbClr val="FFFFFF"/>
                </a:solidFill>
              </a:rPr>
              <a:t>（</a:t>
            </a:r>
            <a:r>
              <a:rPr sz="4000" dirty="0" err="1">
                <a:solidFill>
                  <a:srgbClr val="FFFFFF"/>
                </a:solidFill>
              </a:rPr>
              <a:t>與神獨居聯結的契機</a:t>
            </a:r>
            <a:r>
              <a:rPr sz="4000" dirty="0">
                <a:solidFill>
                  <a:srgbClr val="FFFFFF"/>
                </a:solidFill>
              </a:rPr>
              <a:t>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60400" y="2218633"/>
            <a:ext cx="11684000" cy="5316334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親愛的弟兄姊妹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我們不是在討論大家的需求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我們不列在萬民中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生活  見證了你我的獨居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我的神要因此捧你在心上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143917994_2881x1992.jpeg"/>
          <p:cNvPicPr/>
          <p:nvPr/>
        </p:nvPicPr>
        <p:blipFill>
          <a:blip r:embed="rId2" cstate="print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69752" y="772344"/>
            <a:ext cx="11684000" cy="1460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5952" spc="95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952" cap="all" spc="952" dirty="0" err="1">
                <a:solidFill>
                  <a:srgbClr val="FFFFFF"/>
                </a:solidFill>
              </a:rPr>
              <a:t>獨居之民</a:t>
            </a:r>
            <a:r>
              <a:rPr sz="5952" cap="all" spc="952" dirty="0">
                <a:solidFill>
                  <a:srgbClr val="FFFFFF"/>
                </a:solidFill>
              </a:rPr>
              <a:t>--</a:t>
            </a:r>
            <a:r>
              <a:rPr sz="5952" cap="all" spc="952" dirty="0" err="1">
                <a:solidFill>
                  <a:srgbClr val="FFFFFF"/>
                </a:solidFill>
              </a:rPr>
              <a:t>生活</a:t>
            </a:r>
            <a:r>
              <a:rPr sz="5952" cap="all" spc="952" dirty="0">
                <a:solidFill>
                  <a:srgbClr val="FFFFFF"/>
                </a:solidFill>
              </a:rPr>
              <a:t>      441，416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143918632_1620x1622.jpeg"/>
          <p:cNvPicPr/>
          <p:nvPr/>
        </p:nvPicPr>
        <p:blipFill>
          <a:blip r:embed="rId2" cstate="print">
            <a:extLst/>
          </a:blip>
          <a:srcRect l="16747" t="388" r="16782" b="2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60400" y="609600"/>
            <a:ext cx="512192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 err="1">
                <a:solidFill>
                  <a:srgbClr val="FFFFFF"/>
                </a:solidFill>
              </a:rPr>
              <a:t>你用什麼眼光</a:t>
            </a:r>
            <a:endParaRPr sz="4500" cap="all" spc="720" dirty="0">
              <a:solidFill>
                <a:srgbClr val="FFFFFF"/>
              </a:solidFill>
            </a:endParaRP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 err="1">
                <a:solidFill>
                  <a:srgbClr val="FFFFFF"/>
                </a:solidFill>
              </a:rPr>
              <a:t>看神</a:t>
            </a:r>
            <a:endParaRPr sz="4500" cap="all" spc="720" dirty="0">
              <a:solidFill>
                <a:srgbClr val="FFFFFF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60400" y="2825750"/>
            <a:ext cx="5080000" cy="6057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人權的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公平的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為什麼這樣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諸多束縛的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無奈的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利益的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70000" y="2952750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384" dirty="0" err="1">
                <a:solidFill>
                  <a:srgbClr val="55D7FF"/>
                </a:solidFill>
              </a:rPr>
              <a:t>你從哪個角度看</a:t>
            </a:r>
            <a:r>
              <a:rPr sz="3600" cap="all" spc="384" dirty="0">
                <a:solidFill>
                  <a:srgbClr val="55D7FF"/>
                </a:solidFill>
              </a:rPr>
              <a:t>？</a:t>
            </a:r>
          </a:p>
        </p:txBody>
      </p:sp>
      <p:sp>
        <p:nvSpPr>
          <p:cNvPr id="57" name="Shape 57"/>
          <p:cNvSpPr/>
          <p:nvPr/>
        </p:nvSpPr>
        <p:spPr>
          <a:xfrm>
            <a:off x="1260475" y="1332468"/>
            <a:ext cx="104648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>
                <a:solidFill>
                  <a:srgbClr val="FFFFFF"/>
                </a:solidFill>
              </a:rPr>
              <a:t>祝福</a:t>
            </a:r>
            <a:r>
              <a:rPr sz="4800" dirty="0">
                <a:solidFill>
                  <a:srgbClr val="FFFFFF"/>
                </a:solidFill>
              </a:rPr>
              <a:t>  </a:t>
            </a:r>
            <a:r>
              <a:rPr sz="4800" dirty="0" err="1">
                <a:solidFill>
                  <a:srgbClr val="FFFFFF"/>
                </a:solidFill>
              </a:rPr>
              <a:t>還是</a:t>
            </a:r>
            <a:r>
              <a:rPr sz="4800" dirty="0">
                <a:solidFill>
                  <a:srgbClr val="FFFFFF"/>
                </a:solidFill>
              </a:rPr>
              <a:t>  </a:t>
            </a:r>
            <a:r>
              <a:rPr sz="4800" dirty="0" err="1">
                <a:solidFill>
                  <a:srgbClr val="FFFFFF"/>
                </a:solidFill>
              </a:rPr>
              <a:t>咒詛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58" name="154146989_2880x1920.jpeg"/>
          <p:cNvPicPr/>
          <p:nvPr/>
        </p:nvPicPr>
        <p:blipFill>
          <a:blip r:embed="rId2" cstate="print">
            <a:extLst/>
          </a:blip>
          <a:srcRect t="592" r="1086" b="13617"/>
          <a:stretch>
            <a:fillRect/>
          </a:stretch>
        </p:blipFill>
        <p:spPr>
          <a:xfrm>
            <a:off x="0" y="3613150"/>
            <a:ext cx="1298575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143918632_1620x1622.jpeg"/>
          <p:cNvPicPr/>
          <p:nvPr/>
        </p:nvPicPr>
        <p:blipFill>
          <a:blip r:embed="rId2" cstate="print">
            <a:extLst/>
          </a:blip>
          <a:srcRect l="16747" t="388" r="16782" b="2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看 與思想連結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309712" y="2212504"/>
            <a:ext cx="6192688" cy="638311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規範只約束了行為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心的約束從內在的滿足開始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為了愛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父母心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認知是一種能力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是思想與學習的能力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FFF"/>
                </a:solidFill>
              </a:rPr>
              <a:t>是專注與記憶更新的能力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143917994_2881x1992.jpeg"/>
          <p:cNvPicPr/>
          <p:nvPr/>
        </p:nvPicPr>
        <p:blipFill>
          <a:blip r:embed="rId2" cstate="print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69752" y="700336"/>
            <a:ext cx="11684000" cy="1460501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5828" spc="93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400" cap="all" spc="932" dirty="0" err="1">
                <a:solidFill>
                  <a:srgbClr val="FFFFFF"/>
                </a:solidFill>
              </a:rPr>
              <a:t>獨居之民</a:t>
            </a:r>
            <a:r>
              <a:rPr sz="5400" cap="all" spc="932" dirty="0">
                <a:solidFill>
                  <a:srgbClr val="FFFFFF"/>
                </a:solidFill>
              </a:rPr>
              <a:t>--</a:t>
            </a:r>
            <a:r>
              <a:rPr sz="5400" cap="all" spc="932" dirty="0" err="1">
                <a:solidFill>
                  <a:srgbClr val="FFFFFF"/>
                </a:solidFill>
              </a:rPr>
              <a:t>更新</a:t>
            </a:r>
            <a:r>
              <a:rPr sz="5400" cap="all" spc="932" dirty="0">
                <a:solidFill>
                  <a:srgbClr val="FFFFFF"/>
                </a:solidFill>
              </a:rPr>
              <a:t>     </a:t>
            </a:r>
            <a:r>
              <a:rPr sz="5400" cap="all" spc="932" dirty="0" smtClean="0">
                <a:solidFill>
                  <a:srgbClr val="FFFFFF"/>
                </a:solidFill>
              </a:rPr>
              <a:t> </a:t>
            </a:r>
            <a:r>
              <a:rPr sz="5400" cap="all" spc="932" dirty="0">
                <a:solidFill>
                  <a:srgbClr val="FFFFFF"/>
                </a:solidFill>
              </a:rPr>
              <a:t>318，332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4CD3E8F4-FEEA-47DE-B3B6-3BD894E894AB-L0-001.jpeg"/>
          <p:cNvPicPr/>
          <p:nvPr/>
        </p:nvPicPr>
        <p:blipFill>
          <a:blip r:embed="rId2" cstate="print">
            <a:extLst/>
          </a:blip>
          <a:srcRect l="4866" r="486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獨居是什麼？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25736" y="2284512"/>
            <a:ext cx="5769992" cy="6057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分別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離開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拉出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出來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是很個人的內在認知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羅馬書12:2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60400" y="1780456"/>
            <a:ext cx="11684000" cy="69571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54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效法世界</a:t>
            </a:r>
            <a:r>
              <a:rPr sz="4400" dirty="0">
                <a:solidFill>
                  <a:srgbClr val="FFFFFF"/>
                </a:solidFill>
              </a:rPr>
              <a:t> </a:t>
            </a:r>
            <a:r>
              <a:rPr sz="3200" dirty="0" smtClean="0">
                <a:solidFill>
                  <a:srgbClr val="FFFFFF"/>
                </a:solidFill>
              </a:rPr>
              <a:t>（</a:t>
            </a:r>
            <a:r>
              <a:rPr sz="3200" dirty="0" err="1">
                <a:solidFill>
                  <a:srgbClr val="FFFFFF"/>
                </a:solidFill>
              </a:rPr>
              <a:t>效法好像主動，是選擇不是學習）是平面</a:t>
            </a:r>
            <a:endParaRPr sz="3200" dirty="0">
              <a:solidFill>
                <a:srgbClr val="FFFFFF"/>
              </a:solidFill>
            </a:endParaRPr>
          </a:p>
          <a:p>
            <a:pPr lvl="0">
              <a:spcBef>
                <a:spcPts val="54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心意更新</a:t>
            </a:r>
            <a:r>
              <a:rPr sz="440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（</a:t>
            </a:r>
            <a:r>
              <a:rPr sz="3200" dirty="0" err="1">
                <a:solidFill>
                  <a:srgbClr val="FFFFFF"/>
                </a:solidFill>
              </a:rPr>
              <a:t>更新在判斷力，思考力，專注力）是立體</a:t>
            </a:r>
            <a:endParaRPr sz="3200" dirty="0">
              <a:solidFill>
                <a:srgbClr val="FFFFFF"/>
              </a:solidFill>
            </a:endParaRPr>
          </a:p>
          <a:p>
            <a:pPr lvl="0">
              <a:spcBef>
                <a:spcPts val="54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經過考試的回到自然，專注討喜悅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0400" y="844352"/>
            <a:ext cx="11684000" cy="73915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我們互相的溝通討論都是平面</a:t>
            </a: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社會</a:t>
            </a:r>
            <a:r>
              <a:rPr sz="4400" dirty="0">
                <a:solidFill>
                  <a:srgbClr val="FFFFFF"/>
                </a:solidFill>
              </a:rPr>
              <a:t> </a:t>
            </a:r>
            <a:r>
              <a:rPr sz="4400" dirty="0" err="1">
                <a:solidFill>
                  <a:srgbClr val="FFFFFF"/>
                </a:solidFill>
              </a:rPr>
              <a:t>是相對的標準，透過團體需要可以變通</a:t>
            </a: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反應</a:t>
            </a:r>
            <a:r>
              <a:rPr sz="4400" dirty="0">
                <a:solidFill>
                  <a:srgbClr val="FFFFFF"/>
                </a:solidFill>
              </a:rPr>
              <a:t>： </a:t>
            </a:r>
            <a:r>
              <a:rPr sz="4400" dirty="0" err="1">
                <a:solidFill>
                  <a:srgbClr val="FFFFFF"/>
                </a:solidFill>
              </a:rPr>
              <a:t>我想同意嗎</a:t>
            </a:r>
            <a:r>
              <a:rPr sz="4400" dirty="0">
                <a:solidFill>
                  <a:srgbClr val="FFFFFF"/>
                </a:solidFill>
              </a:rPr>
              <a:t>？</a:t>
            </a:r>
            <a:r>
              <a:rPr sz="4400" dirty="0" err="1">
                <a:solidFill>
                  <a:srgbClr val="FFFFFF"/>
                </a:solidFill>
              </a:rPr>
              <a:t>只有對錯</a:t>
            </a: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獨居是獨特的眼光，是立體的上下</a:t>
            </a: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真理是絕對的標準，不隨時空而改變</a:t>
            </a:r>
            <a:endParaRPr sz="4400" dirty="0">
              <a:solidFill>
                <a:srgbClr val="FFFFFF"/>
              </a:solidFill>
            </a:endParaRPr>
          </a:p>
          <a:p>
            <a:pPr marL="432308" lvl="0" indent="-432308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FFFFFF"/>
                </a:solidFill>
              </a:rPr>
              <a:t>反應</a:t>
            </a:r>
            <a:r>
              <a:rPr sz="4400" dirty="0">
                <a:solidFill>
                  <a:srgbClr val="FFFFFF"/>
                </a:solidFill>
              </a:rPr>
              <a:t>： </a:t>
            </a:r>
            <a:r>
              <a:rPr sz="4400" dirty="0" err="1">
                <a:solidFill>
                  <a:srgbClr val="FFFFFF"/>
                </a:solidFill>
              </a:rPr>
              <a:t>我想討好嗎</a:t>
            </a:r>
            <a:r>
              <a:rPr sz="4400" dirty="0">
                <a:solidFill>
                  <a:srgbClr val="FFFFFF"/>
                </a:solidFill>
              </a:rPr>
              <a:t>？</a:t>
            </a:r>
            <a:r>
              <a:rPr sz="4400" dirty="0" err="1">
                <a:solidFill>
                  <a:srgbClr val="FFFFFF"/>
                </a:solidFill>
              </a:rPr>
              <a:t>只有程度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297</Words>
  <Application>Microsoft Office PowerPoint</Application>
  <PresentationFormat>自訂</PresentationFormat>
  <Paragraphs>138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New_Template1</vt:lpstr>
      <vt:lpstr>獨居之民--認知     73，209</vt:lpstr>
      <vt:lpstr>神用獨特的眼光看以色列</vt:lpstr>
      <vt:lpstr>你用什麼眼光 看神</vt:lpstr>
      <vt:lpstr>投影片 4</vt:lpstr>
      <vt:lpstr>看 與思想連結</vt:lpstr>
      <vt:lpstr>獨居之民--更新      318，332</vt:lpstr>
      <vt:lpstr>獨居是什麼？</vt:lpstr>
      <vt:lpstr>羅馬書12:2</vt:lpstr>
      <vt:lpstr>投影片 9</vt:lpstr>
      <vt:lpstr>投影片 10</vt:lpstr>
      <vt:lpstr>ㄧ不獨居，就陷入平面你對我錯 ㄧ獨居，就只有我 跟 天</vt:lpstr>
      <vt:lpstr>你的力量，平安，是從獨居開始 因為是神的旨意</vt:lpstr>
      <vt:lpstr>獨居之民--情緒      206，442</vt:lpstr>
      <vt:lpstr>認知更新 是平面 還是立體</vt:lpstr>
      <vt:lpstr>住在帳篷裡 到新約 林後5:2-5</vt:lpstr>
      <vt:lpstr>為什麼我們很少告訴孩子要獨居？</vt:lpstr>
      <vt:lpstr>挑戰天性    人的天性要有希望（與食物同樣感覺）</vt:lpstr>
      <vt:lpstr>只要不被滿足 就受威脅 就會反擊</vt:lpstr>
      <vt:lpstr>其實不完美</vt:lpstr>
      <vt:lpstr>主耶穌是為了這個來的</vt:lpstr>
      <vt:lpstr>獨居之民--生活      441，396</vt:lpstr>
      <vt:lpstr>社會議題潮流出現          只是考試看你想「多少討好」神？</vt:lpstr>
      <vt:lpstr>拿細耳人 離開周圍專心歸主</vt:lpstr>
      <vt:lpstr>每時每刻都是（只有現在）選擇</vt:lpstr>
      <vt:lpstr>因為先前的日子歸於突然，重新開始。</vt:lpstr>
      <vt:lpstr>每天的環境場景裡 你如何讓每次選擇討好主的喜悅？ 而不被本來的天性勝過  我需要什麼？ 我現在要放下什麼？ 我選擇挑戰自己什麼？</vt:lpstr>
      <vt:lpstr>24小時的場景</vt:lpstr>
      <vt:lpstr>親愛的弟兄姊妹 我們不是在討論大家的需求 我們不列在萬民中 生活  見證了你我的獨居 我的神要因此捧你在心上</vt:lpstr>
      <vt:lpstr>獨居之民--生活      441，416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獨居之民--認知     73，209</dc:title>
  <dc:creator>USER</dc:creator>
  <cp:lastModifiedBy>USER</cp:lastModifiedBy>
  <cp:revision>6</cp:revision>
  <dcterms:modified xsi:type="dcterms:W3CDTF">2015-09-24T14:16:26Z</dcterms:modified>
</cp:coreProperties>
</file>