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9753600" cx="13004800"/>
  <p:notesSz cx="6858000" cy="9144000"/>
  <p:embeddedFontLst>
    <p:embeddedFont>
      <p:font typeface="Libre Baskerville"/>
      <p:regular r:id="rId13"/>
      <p:bold r:id="rId14"/>
      <p:italic r:id="rId15"/>
    </p:embeddedFont>
    <p:embeddedFont>
      <p:font typeface="Radley"/>
      <p:regular r:id="rId16"/>
      <p:italic r:id="rId17"/>
    </p:embeddedFont>
    <p:embeddedFont>
      <p:font typeface="Ovo"/>
      <p:regular r:id="rId18"/>
    </p:embeddedFont>
    <p:embeddedFont>
      <p:font typeface="Helvetica Neue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11" Type="http://schemas.openxmlformats.org/officeDocument/2006/relationships/slide" Target="slides/slide7.xml"/><Relationship Id="rId22" Type="http://schemas.openxmlformats.org/officeDocument/2006/relationships/font" Target="fonts/HelveticaNeue-boldItalic.fntdata"/><Relationship Id="rId10" Type="http://schemas.openxmlformats.org/officeDocument/2006/relationships/slide" Target="slides/slide6.xml"/><Relationship Id="rId21" Type="http://schemas.openxmlformats.org/officeDocument/2006/relationships/font" Target="fonts/HelveticaNeue-italic.fntdata"/><Relationship Id="rId13" Type="http://schemas.openxmlformats.org/officeDocument/2006/relationships/font" Target="fonts/LibreBaskerville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ibreBaskerville-italic.fntdata"/><Relationship Id="rId14" Type="http://schemas.openxmlformats.org/officeDocument/2006/relationships/font" Target="fonts/LibreBaskerville-bold.fntdata"/><Relationship Id="rId17" Type="http://schemas.openxmlformats.org/officeDocument/2006/relationships/font" Target="fonts/Radley-italic.fntdata"/><Relationship Id="rId16" Type="http://schemas.openxmlformats.org/officeDocument/2006/relationships/font" Target="fonts/Radley-regular.fntdata"/><Relationship Id="rId5" Type="http://schemas.openxmlformats.org/officeDocument/2006/relationships/slide" Target="slides/slide1.xml"/><Relationship Id="rId19" Type="http://schemas.openxmlformats.org/officeDocument/2006/relationships/font" Target="fonts/HelveticaNeue-regular.fntdata"/><Relationship Id="rId6" Type="http://schemas.openxmlformats.org/officeDocument/2006/relationships/slide" Target="slides/slide2.xml"/><Relationship Id="rId18" Type="http://schemas.openxmlformats.org/officeDocument/2006/relationships/font" Target="fonts/Ov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4572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9144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13716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18288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22860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27432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32004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36576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Photo - Horizontal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idx="2" type="pic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" name="Shape 11"/>
          <p:cNvSpPr txBox="1"/>
          <p:nvPr>
            <p:ph type="title"/>
          </p:nvPr>
        </p:nvSpPr>
        <p:spPr>
          <a:xfrm>
            <a:off x="1079500" y="6515100"/>
            <a:ext cx="11176000" cy="1625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Font typeface="Ovo"/>
              <a:buNone/>
              <a:defRPr b="0" i="0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8C8C8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2 Up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idx="2" type="pic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7" name="Shape 47"/>
          <p:cNvSpPr/>
          <p:nvPr>
            <p:ph idx="3" type="pic"/>
          </p:nvPr>
        </p:nvSpPr>
        <p:spPr>
          <a:xfrm>
            <a:off x="6743700" y="1181100"/>
            <a:ext cx="5257799" cy="7360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3 Up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pic"/>
          </p:nvPr>
        </p:nvSpPr>
        <p:spPr>
          <a:xfrm>
            <a:off x="6743700" y="5207000"/>
            <a:ext cx="5257799" cy="3454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1" name="Shape 51"/>
          <p:cNvSpPr/>
          <p:nvPr>
            <p:ph idx="3" type="pic"/>
          </p:nvPr>
        </p:nvSpPr>
        <p:spPr>
          <a:xfrm>
            <a:off x="6743700" y="1282700"/>
            <a:ext cx="5257799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2" name="Shape 52"/>
          <p:cNvSpPr/>
          <p:nvPr>
            <p:ph idx="4" type="pic"/>
          </p:nvPr>
        </p:nvSpPr>
        <p:spPr>
          <a:xfrm>
            <a:off x="1011463" y="1277619"/>
            <a:ext cx="5270501" cy="7378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" type="body"/>
          </p:nvPr>
        </p:nvSpPr>
        <p:spPr>
          <a:xfrm>
            <a:off x="1270000" y="6362700"/>
            <a:ext cx="10464800" cy="558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1" sz="32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0" sz="42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pic"/>
          </p:nvPr>
        </p:nvSpPr>
        <p:spPr>
          <a:xfrm>
            <a:off x="0" y="0"/>
            <a:ext cx="13004799" cy="975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- Center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Font typeface="Ovo"/>
              <a:buNone/>
              <a:defRPr b="0" i="0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8C8C8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&amp; Subtitl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Font typeface="Ovo"/>
              <a:buNone/>
              <a:defRPr b="0" i="0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8C8C8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Vertical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idx="2" type="pic"/>
          </p:nvPr>
        </p:nvSpPr>
        <p:spPr>
          <a:xfrm>
            <a:off x="6743700" y="1193800"/>
            <a:ext cx="5257799" cy="7360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914400" y="1193800"/>
            <a:ext cx="5270499" cy="391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914400" y="5219700"/>
            <a:ext cx="5270499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0" sz="36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0" sz="36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0" sz="36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0" sz="36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0" sz="36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Bullets &amp; Photo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idx="2" type="pic"/>
          </p:nvPr>
        </p:nvSpPr>
        <p:spPr>
          <a:xfrm>
            <a:off x="6743700" y="2997200"/>
            <a:ext cx="5270200" cy="5397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914400" y="2705100"/>
            <a:ext cx="51181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27000" lvl="0" marL="342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27000" lvl="1" marL="685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7000" lvl="2" marL="1028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27000" lvl="3" marL="1371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7000" lvl="4" marL="1714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- Top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&amp; Bulle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914400" y="2717800"/>
            <a:ext cx="11176000" cy="634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ullets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" type="body"/>
          </p:nvPr>
        </p:nvSpPr>
        <p:spPr>
          <a:xfrm>
            <a:off x="914400" y="685800"/>
            <a:ext cx="11176000" cy="838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Caption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idx="2" type="pic"/>
          </p:nvPr>
        </p:nvSpPr>
        <p:spPr>
          <a:xfrm>
            <a:off x="1016000" y="1219200"/>
            <a:ext cx="10985499" cy="5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1016000" y="7200900"/>
            <a:ext cx="5206999" cy="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Radley"/>
              <a:buNone/>
              <a:defRPr b="1" i="0" sz="2400" u="none" cap="none" strike="noStrike">
                <a:solidFill>
                  <a:srgbClr val="515151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indent="2286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Radley"/>
              <a:buNone/>
              <a:defRPr b="1" i="0" sz="2400" u="none" cap="none" strike="noStrike">
                <a:solidFill>
                  <a:srgbClr val="515151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indent="45720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Radley"/>
              <a:buNone/>
              <a:defRPr b="1" i="0" sz="2400" u="none" cap="none" strike="noStrike">
                <a:solidFill>
                  <a:srgbClr val="515151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indent="68580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Radley"/>
              <a:buNone/>
              <a:defRPr b="1" i="0" sz="2400" u="none" cap="none" strike="noStrike">
                <a:solidFill>
                  <a:srgbClr val="515151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indent="91440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Radley"/>
              <a:buNone/>
              <a:defRPr b="1" i="0" sz="2400" u="none" cap="none" strike="noStrike">
                <a:solidFill>
                  <a:srgbClr val="515151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914400" y="2717800"/>
            <a:ext cx="11176000" cy="634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339849"/>
            <a:ext cx="9815513" cy="5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>
            <p:ph type="title"/>
          </p:nvPr>
        </p:nvSpPr>
        <p:spPr>
          <a:xfrm>
            <a:off x="1079500" y="6515100"/>
            <a:ext cx="11176000" cy="16255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Ovo"/>
              <a:buNone/>
            </a:pPr>
            <a:r>
              <a:rPr b="0" i="0" lang="en-US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rPr>
              <a:t>獨居之民 -- 認識環境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1072355" y="8380861"/>
            <a:ext cx="11176001" cy="1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vo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詩 328 332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Ovo"/>
              <a:buNone/>
            </a:pPr>
            <a:r>
              <a:rPr b="0" i="0" lang="en-US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rPr>
              <a:t>自然系統 屬靈系統 密不可分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4294967295" type="ctrTitle"/>
          </p:nvPr>
        </p:nvSpPr>
        <p:spPr>
          <a:xfrm>
            <a:off x="1079500" y="2108584"/>
            <a:ext cx="11176000" cy="3250815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Ovo"/>
              <a:buNone/>
            </a:pPr>
            <a:r>
              <a:rPr b="0" i="0" lang="en-US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rPr>
              <a:t>一生挑戰自然保護系統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Ovo"/>
              <a:buNone/>
            </a:pPr>
            <a:r>
              <a:rPr b="0" i="0" lang="en-US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rPr>
              <a:t>從一個好人轉變成新人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Ovo"/>
              <a:buNone/>
            </a:pPr>
            <a:r>
              <a:rPr b="0" i="0" lang="en-US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rPr>
              <a:t>當中的路程反反覆覆</a:t>
            </a:r>
          </a:p>
        </p:txBody>
      </p:sp>
      <p:sp>
        <p:nvSpPr>
          <p:cNvPr id="80" name="Shape 80"/>
          <p:cNvSpPr txBox="1"/>
          <p:nvPr>
            <p:ph idx="4294967295" type="subTitle"/>
          </p:nvPr>
        </p:nvSpPr>
        <p:spPr>
          <a:xfrm>
            <a:off x="1079500" y="5868266"/>
            <a:ext cx="11176000" cy="1397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vo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查看彼得的轉變，我們正是如此的寫照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00" y="1054100"/>
            <a:ext cx="5537199" cy="766571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type="title"/>
          </p:nvPr>
        </p:nvSpPr>
        <p:spPr>
          <a:xfrm>
            <a:off x="492543" y="1193800"/>
            <a:ext cx="5945469" cy="39115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SzPct val="25000"/>
              <a:buFont typeface="Libre Baskerville"/>
              <a:buNone/>
            </a:pPr>
            <a:r>
              <a:rPr b="0" i="0" lang="en-US" sz="5742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從嬰孩開始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SzPct val="25000"/>
              <a:buFont typeface="Libre Baskerville"/>
              <a:buNone/>
            </a:pPr>
            <a:r>
              <a:rPr b="0" i="0" lang="en-US" sz="5742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觀察、感覺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SzPct val="25000"/>
              <a:buFont typeface="Libre Baskerville"/>
              <a:buNone/>
            </a:pPr>
            <a:r>
              <a:rPr b="0" i="0" lang="en-US" sz="5742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透過環境認識自己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830028" y="5695244"/>
            <a:ext cx="5270501" cy="33782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SzPct val="25000"/>
              <a:buFont typeface="Libre Baskerville"/>
              <a:buNone/>
            </a:pPr>
            <a:r>
              <a:rPr b="0" i="0" lang="en-US" sz="36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所以環境影響我們的系統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SzPct val="25000"/>
              <a:buFont typeface="Libre Baskerville"/>
              <a:buNone/>
            </a:pPr>
            <a:r>
              <a:rPr b="0" i="0" lang="en-US" sz="36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影響我們怎麼看事情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SzPct val="25000"/>
              <a:buFont typeface="Libre Baskerville"/>
              <a:buNone/>
            </a:pPr>
            <a:r>
              <a:rPr b="0" i="0" lang="en-US" sz="36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影響我們怎麼思考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SzPct val="25000"/>
              <a:buFont typeface="Libre Baskerville"/>
              <a:buNone/>
            </a:pPr>
            <a:r>
              <a:rPr b="0" i="0" lang="en-US" sz="36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影響我們怎麼處理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3999" y="2857500"/>
            <a:ext cx="5549602" cy="57022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SzPct val="25000"/>
              <a:buFont typeface="Libre Baskerville"/>
              <a:buNone/>
            </a:pPr>
            <a:r>
              <a:rPr b="0" i="0" lang="en-US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神定意把人安置在環境裡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561575" y="2498007"/>
            <a:ext cx="5931130" cy="660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-312039" lvl="0" marL="3120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SzPct val="99806"/>
              <a:buFont typeface="Libre Baskerville"/>
              <a:buChar char="•"/>
            </a:pPr>
            <a:r>
              <a:rPr b="0" i="0" lang="en-US" sz="3094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我們被環境影響</a:t>
            </a:r>
          </a:p>
          <a:p>
            <a:pPr indent="-312039" lvl="0" marL="312039" marR="0" rtl="0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72675A"/>
              </a:buClr>
              <a:buSzPct val="99806"/>
              <a:buFont typeface="Libre Baskerville"/>
              <a:buChar char="•"/>
            </a:pPr>
            <a:r>
              <a:rPr b="0" i="0" lang="en-US" sz="3094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又要重新面對環境</a:t>
            </a:r>
          </a:p>
          <a:p>
            <a:pPr indent="-312039" lvl="0" marL="312039" marR="0" rtl="0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72675A"/>
              </a:buClr>
              <a:buSzPct val="99806"/>
              <a:buFont typeface="Libre Baskerville"/>
              <a:buChar char="•"/>
            </a:pPr>
            <a:r>
              <a:rPr b="0" i="0" lang="en-US" sz="3094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進而管理環境</a:t>
            </a:r>
          </a:p>
          <a:p>
            <a:pPr indent="-312039" lvl="0" marL="312039" marR="0" rtl="0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72675A"/>
              </a:buClr>
              <a:buSzPct val="99806"/>
              <a:buFont typeface="Libre Baskerville"/>
              <a:buChar char="•"/>
            </a:pPr>
            <a:r>
              <a:rPr b="0" i="0" lang="en-US" sz="3094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我們如何透過環境看見主的心意</a:t>
            </a:r>
          </a:p>
          <a:p>
            <a:pPr indent="-312039" lvl="0" marL="312039" marR="0" rtl="0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72675A"/>
              </a:buClr>
              <a:buSzPct val="99806"/>
              <a:buFont typeface="Libre Baskerville"/>
              <a:buChar char="•"/>
            </a:pPr>
            <a:r>
              <a:rPr b="0" i="0" lang="en-US" sz="3094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拒絕、對抗環境，只是順著自我保護的機制而行</a:t>
            </a:r>
          </a:p>
          <a:p>
            <a:pPr indent="-312039" lvl="0" marL="312039" marR="0" rtl="0" algn="l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72675A"/>
              </a:buClr>
              <a:buSzPct val="99806"/>
              <a:buFont typeface="Libre Baskerville"/>
              <a:buChar char="•"/>
            </a:pPr>
            <a:r>
              <a:rPr b="0" i="0" lang="en-US" sz="3094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透過環境來反應我們的信仰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4294967295" type="ctrTitle"/>
          </p:nvPr>
        </p:nvSpPr>
        <p:spPr>
          <a:xfrm>
            <a:off x="1079500" y="2146935"/>
            <a:ext cx="11176000" cy="321246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Ovo"/>
              <a:buNone/>
            </a:pPr>
            <a:r>
              <a:rPr b="0" i="0" lang="en-US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rPr>
              <a:t>我們跟環境的關係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Ovo"/>
              <a:buNone/>
            </a:pPr>
            <a:r>
              <a:rPr b="0" i="0" lang="en-US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rPr>
              <a:t>正是我們跟神的關係</a:t>
            </a:r>
          </a:p>
        </p:txBody>
      </p:sp>
      <p:sp>
        <p:nvSpPr>
          <p:cNvPr id="100" name="Shape 100"/>
          <p:cNvSpPr txBox="1"/>
          <p:nvPr>
            <p:ph idx="4294967295" type="subTitle"/>
          </p:nvPr>
        </p:nvSpPr>
        <p:spPr>
          <a:xfrm>
            <a:off x="1079500" y="5776225"/>
            <a:ext cx="11176000" cy="1397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vo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因為環境是神親自設立的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vo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神看一切是好的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3999" y="2857500"/>
            <a:ext cx="5549602" cy="570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SzPct val="25000"/>
              <a:buFont typeface="Libre Baskerville"/>
              <a:buNone/>
            </a:pPr>
            <a:r>
              <a:rPr b="0" i="0" lang="en-US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獨居之民的成長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914400" y="2705100"/>
            <a:ext cx="51181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</a:pPr>
            <a:r>
              <a:rPr b="0" i="0" lang="en-US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與環境共存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</a:pPr>
            <a:r>
              <a:rPr b="0" i="0" lang="en-US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感謝環境對我有益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</a:pPr>
            <a:r>
              <a:rPr b="0" i="0" lang="en-US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反覆挑戰自我保護機制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</a:pPr>
            <a:r>
              <a:rPr b="0" i="0" lang="en-US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常常從第一步喜樂著手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339849"/>
            <a:ext cx="9815513" cy="5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>
            <p:ph type="title"/>
          </p:nvPr>
        </p:nvSpPr>
        <p:spPr>
          <a:xfrm>
            <a:off x="1079500" y="6515100"/>
            <a:ext cx="11176000" cy="16255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Ovo"/>
              <a:buNone/>
            </a:pPr>
            <a:r>
              <a:rPr b="0" i="0" lang="en-US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rPr>
              <a:t>獨居之民 -- 認識環境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1072355" y="8380861"/>
            <a:ext cx="11176001" cy="1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vo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詩 328 332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