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9753600" cx="13004800"/>
  <p:notesSz cx="6858000" cy="9144000"/>
  <p:embeddedFontLst>
    <p:embeddedFont>
      <p:font typeface="Permanent Marker"/>
      <p:regular r:id="rId15"/>
    </p:embeddedFont>
    <p:embeddedFont>
      <p:font typeface="Libre Baskerville"/>
      <p:regular r:id="rId16"/>
      <p:bold r:id="rId17"/>
      <p:italic r:id="rId18"/>
    </p:embeddedFont>
    <p:embeddedFont>
      <p:font typeface="Radley"/>
      <p:regular r:id="rId19"/>
      <p:italic r:id="rId20"/>
    </p:embeddedFont>
    <p:embeddedFont>
      <p:font typeface="Ovo"/>
      <p:regular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dley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Ovo-regular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ermanentMarker-regular.fntdata"/><Relationship Id="rId14" Type="http://schemas.openxmlformats.org/officeDocument/2006/relationships/slide" Target="slides/slide10.xml"/><Relationship Id="rId17" Type="http://schemas.openxmlformats.org/officeDocument/2006/relationships/font" Target="fonts/LibreBaskerville-bold.fntdata"/><Relationship Id="rId16" Type="http://schemas.openxmlformats.org/officeDocument/2006/relationships/font" Target="fonts/LibreBaskerville-regular.fntdata"/><Relationship Id="rId19" Type="http://schemas.openxmlformats.org/officeDocument/2006/relationships/font" Target="fonts/Radley-regular.fntdata"/><Relationship Id="rId18" Type="http://schemas.openxmlformats.org/officeDocument/2006/relationships/font" Target="fonts/LibreBaskervill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457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914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1371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18288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22860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2743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3200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3657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Photo - Horizont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idx="2" type="pic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914400" y="2717800"/>
            <a:ext cx="11176000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914400" y="685800"/>
            <a:ext cx="11176000" cy="838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Captio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pic"/>
          </p:nvPr>
        </p:nvSpPr>
        <p:spPr>
          <a:xfrm>
            <a:off x="1016000" y="1219200"/>
            <a:ext cx="10985499" cy="5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1016000" y="7200900"/>
            <a:ext cx="5206999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indent="4572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indent="6858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indent="9144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2 Up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pic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1" name="Shape 61"/>
          <p:cNvSpPr/>
          <p:nvPr>
            <p:ph idx="3" type="pic"/>
          </p:nvPr>
        </p:nvSpPr>
        <p:spPr>
          <a:xfrm>
            <a:off x="6743700" y="1181100"/>
            <a:ext cx="5257799" cy="7360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pic"/>
          </p:nvPr>
        </p:nvSpPr>
        <p:spPr>
          <a:xfrm>
            <a:off x="6743700" y="5207000"/>
            <a:ext cx="5257799" cy="345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5" name="Shape 65"/>
          <p:cNvSpPr/>
          <p:nvPr>
            <p:ph idx="3" type="pic"/>
          </p:nvPr>
        </p:nvSpPr>
        <p:spPr>
          <a:xfrm>
            <a:off x="6743700" y="1282700"/>
            <a:ext cx="5257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6" name="Shape 66"/>
          <p:cNvSpPr/>
          <p:nvPr>
            <p:ph idx="4" type="pic"/>
          </p:nvPr>
        </p:nvSpPr>
        <p:spPr>
          <a:xfrm>
            <a:off x="1011463" y="1277619"/>
            <a:ext cx="5270501" cy="737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1270000" y="6362700"/>
            <a:ext cx="10464800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1" sz="32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42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pic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Font typeface="Permanent Marker"/>
              <a:buNone/>
              <a:defRPr b="0" i="0" sz="800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1270000" y="2768600"/>
            <a:ext cx="10464800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497712" lvl="0" marL="635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  <a:defRPr b="0" i="0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-497712" lvl="1" marL="1270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  <a:defRPr b="0" i="0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-497713" lvl="2" marL="1905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  <a:defRPr b="0" i="0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-497713" lvl="3" marL="2540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  <a:defRPr b="0" i="0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-497713" lvl="4" marL="3175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  <a:defRPr b="0" i="0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311901" y="9271000"/>
            <a:ext cx="374905" cy="4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SzPct val="25000"/>
              <a:buFont typeface="Permanent Marker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6868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idx="2" type="pic"/>
          </p:nvPr>
        </p:nvSpPr>
        <p:spPr>
          <a:xfrm>
            <a:off x="7277100" y="2578100"/>
            <a:ext cx="4457700" cy="594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Font typeface="Permanent Marker"/>
              <a:buNone/>
              <a:defRPr b="0" i="0" sz="800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270000" y="2768600"/>
            <a:ext cx="5461000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30200" lvl="0" marL="44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  <a:defRPr b="0" i="0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-330200" lvl="1" marL="8890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  <a:defRPr b="0" i="0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-330200" lvl="2" marL="1333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  <a:defRPr b="0" i="0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-330200" lvl="3" marL="17780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  <a:defRPr b="0" i="0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-330200" lvl="4" marL="2222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  <a:defRPr b="0" i="0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311901" y="9271000"/>
            <a:ext cx="374905" cy="4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SzPct val="25000"/>
              <a:buFont typeface="Permanent Marker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6868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pic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381000" y="1409700"/>
            <a:ext cx="58674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Font typeface="Permanent Marker"/>
              <a:buNone/>
              <a:defRPr b="0" i="0" sz="800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40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40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40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40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40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311901" y="9271000"/>
            <a:ext cx="374905" cy="4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SzPct val="25000"/>
              <a:buFont typeface="Permanent Marker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6868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idx="2" type="pic"/>
          </p:nvPr>
        </p:nvSpPr>
        <p:spPr>
          <a:xfrm>
            <a:off x="6743700" y="2997200"/>
            <a:ext cx="5270200" cy="5397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70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27000" lvl="1" marL="685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7000" lvl="2" marL="1028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0" lvl="3" marL="1371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0" lvl="4" marL="171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&amp; Sub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pic"/>
          </p:nvPr>
        </p:nvSpPr>
        <p:spPr>
          <a:xfrm>
            <a:off x="6743700" y="1193800"/>
            <a:ext cx="5257799" cy="7360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914400" y="1193800"/>
            <a:ext cx="5270499" cy="391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914400" y="5219700"/>
            <a:ext cx="527049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14400" y="2717800"/>
            <a:ext cx="11176000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339849"/>
            <a:ext cx="98155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獨居之民 -- 自我成長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詩 446  452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339849"/>
            <a:ext cx="98155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獨居之民 -- 自我成長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詩 446  452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SzPct val="25000"/>
              <a:buFont typeface="Permanent Marker"/>
              <a:buNone/>
            </a:pPr>
            <a:r>
              <a:rPr b="0" i="0" lang="en-US" sz="720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不能或不願成長是 安全感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270000" y="2768600"/>
            <a:ext cx="10464800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635000" lvl="0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</a:pPr>
            <a:r>
              <a:rPr b="0" i="0" lang="en-US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Love and trust 愛與信任</a:t>
            </a:r>
          </a:p>
          <a:p>
            <a:pPr indent="-635000" lvl="0" marL="635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</a:pPr>
            <a:r>
              <a:rPr b="0" i="0" lang="en-US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Give and take 付出與領受</a:t>
            </a:r>
          </a:p>
          <a:p>
            <a:pPr indent="-635000" lvl="0" marL="635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</a:pPr>
            <a:r>
              <a:rPr b="0" i="0" lang="en-US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Natural consequence 自然的後果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4400" y="2259480"/>
            <a:ext cx="4483099" cy="636381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SzPct val="25000"/>
              <a:buFont typeface="Permanent Marker"/>
              <a:buNone/>
            </a:pPr>
            <a:r>
              <a:rPr b="0" i="0" lang="en-US" sz="656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成長的代價：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SzPct val="25000"/>
              <a:buFont typeface="Permanent Marker"/>
              <a:buNone/>
            </a:pPr>
            <a:r>
              <a:rPr b="0" i="0" lang="en-US" sz="656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在主的恩典中學習順服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270000" y="2768600"/>
            <a:ext cx="5461000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4445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讀，學習，愛主的話</a:t>
            </a:r>
          </a:p>
          <a:p>
            <a:pPr indent="-444500" lvl="0" marL="44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練習，行動，實踐</a:t>
            </a:r>
          </a:p>
          <a:p>
            <a:pPr indent="-444500" lvl="0" marL="44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修正，對付自己看問題的角度</a:t>
            </a:r>
          </a:p>
          <a:p>
            <a:pPr indent="-444500" lvl="0" marL="44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挑戰大腦思維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9550" y="494179"/>
            <a:ext cx="5778499" cy="8091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type="title"/>
          </p:nvPr>
        </p:nvSpPr>
        <p:spPr>
          <a:xfrm>
            <a:off x="381000" y="1409700"/>
            <a:ext cx="58674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SzPct val="25000"/>
              <a:buFont typeface="Permanent Marker"/>
              <a:buNone/>
            </a:pPr>
            <a:r>
              <a:rPr b="0" i="0" lang="en-US" sz="800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彼後 1:3-8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81000" y="5336110"/>
            <a:ext cx="5867400" cy="37211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25000"/>
              <a:buFont typeface="Permanent Marker"/>
              <a:buNone/>
            </a:pPr>
            <a:r>
              <a:rPr b="0" i="0" lang="en-US" sz="40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Increasing 增加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25000"/>
              <a:buFont typeface="Permanent Marker"/>
              <a:buNone/>
            </a:pPr>
            <a:r>
              <a:rPr b="0" i="0" lang="en-US" sz="40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Decreasing 減少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25000"/>
              <a:buFont typeface="Permanent Marker"/>
              <a:buNone/>
            </a:pPr>
            <a:r>
              <a:t/>
            </a:r>
            <a:endParaRPr b="0" i="0" sz="4000" u="none" cap="none" strike="noStrike">
              <a:solidFill>
                <a:srgbClr val="85858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25000"/>
              <a:buFont typeface="Permanent Marker"/>
              <a:buNone/>
            </a:pPr>
            <a:r>
              <a:rPr b="0" i="0" lang="en-US" sz="40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分外地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25000"/>
              <a:buFont typeface="Permanent Marker"/>
              <a:buNone/>
            </a:pPr>
            <a:r>
              <a:rPr b="0" i="0" lang="en-US" sz="40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更加地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SzPct val="25000"/>
              <a:buFont typeface="Permanent Marker"/>
              <a:buNone/>
            </a:pPr>
            <a:r>
              <a:rPr b="0" i="0" lang="en-US" sz="800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在何處 增加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270000" y="2768600"/>
            <a:ext cx="10464800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635000" lvl="0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</a:pPr>
            <a:r>
              <a:rPr b="0" i="0" lang="en-US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認識神的話語</a:t>
            </a:r>
          </a:p>
          <a:p>
            <a:pPr indent="-635000" lvl="0" marL="635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</a:pPr>
            <a:r>
              <a:rPr b="0" i="0" lang="en-US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像基督美德的操練</a:t>
            </a:r>
          </a:p>
          <a:p>
            <a:pPr indent="-635000" lvl="0" marL="635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</a:pPr>
            <a:r>
              <a:rPr b="0" i="0" lang="en-US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神的性情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SzPct val="25000"/>
              <a:buFont typeface="Permanent Marker"/>
              <a:buNone/>
            </a:pPr>
            <a:r>
              <a:rPr b="0" i="0" lang="en-US" sz="800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在何處 減少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270000" y="2768600"/>
            <a:ext cx="10464800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635000" lvl="0" marL="63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47000"/>
              <a:buFont typeface="Permanent Marker"/>
              <a:buChar char="•"/>
            </a:pPr>
            <a:r>
              <a:rPr b="0" i="0" lang="en-US" sz="4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從情慾來的敗壞（世上的自然系統）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6927" y="2944743"/>
            <a:ext cx="4483101" cy="636382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SzPct val="25000"/>
              <a:buFont typeface="Permanent Marker"/>
              <a:buNone/>
            </a:pPr>
            <a:r>
              <a:rPr b="0" i="0" lang="en-US" sz="800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一生的路（每天成長）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094875" y="2844740"/>
            <a:ext cx="5658967" cy="6563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4445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發生在讀神的話語</a:t>
            </a:r>
          </a:p>
          <a:p>
            <a:pPr indent="-444500" lvl="0" marL="44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被教導</a:t>
            </a:r>
          </a:p>
          <a:p>
            <a:pPr indent="-444500" lvl="0" marL="44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被責備</a:t>
            </a:r>
          </a:p>
          <a:p>
            <a:pPr indent="-444500" lvl="0" marL="44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被糾正</a:t>
            </a:r>
          </a:p>
          <a:p>
            <a:pPr indent="-444500" lvl="0" marL="44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被訓練</a:t>
            </a:r>
          </a:p>
          <a:p>
            <a:pPr indent="-444500" lvl="0" marL="44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858585"/>
              </a:buClr>
              <a:buSzPct val="50000"/>
              <a:buFont typeface="Permanent Marker"/>
              <a:buChar char="•"/>
            </a:pPr>
            <a:r>
              <a:rPr b="0" i="0" lang="en-US" sz="36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發生在應用神的話語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3999" y="2857500"/>
            <a:ext cx="5549602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第一步  喜悅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接納自己的本相、污穢、不配。(謙卑真實的面對自己，不高不低）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看見未來、看見希望（從聖靈裡被造就，被感受，被激勵）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0" y="2857500"/>
            <a:ext cx="5549600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第二步  掙扎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選擇輸入的元素。      （是神的話語，還是自然的反應，會煞車嗎，還是先衝了再說）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自我保護機制的動搖（是訓練大腦，還是被大腦控制，有額外付出嗎，還是在舒適範圍）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